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56" r:id="rId2"/>
    <p:sldId id="357" r:id="rId3"/>
    <p:sldId id="358" r:id="rId4"/>
    <p:sldId id="359" r:id="rId5"/>
    <p:sldId id="360" r:id="rId6"/>
    <p:sldId id="363" r:id="rId7"/>
    <p:sldId id="274" r:id="rId8"/>
    <p:sldId id="275" r:id="rId9"/>
    <p:sldId id="276" r:id="rId10"/>
    <p:sldId id="277" r:id="rId11"/>
    <p:sldId id="278" r:id="rId12"/>
    <p:sldId id="279" r:id="rId13"/>
    <p:sldId id="361" r:id="rId14"/>
    <p:sldId id="362" r:id="rId15"/>
    <p:sldId id="281" r:id="rId16"/>
    <p:sldId id="282" r:id="rId17"/>
    <p:sldId id="283" r:id="rId18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10A191"/>
    <a:srgbClr val="FFE401"/>
    <a:srgbClr val="F9ED07"/>
    <a:srgbClr val="FFFF66"/>
    <a:srgbClr val="0000FF"/>
    <a:srgbClr val="EEC100"/>
    <a:srgbClr val="FFCC00"/>
    <a:srgbClr val="A7152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3A715-B240-4A2C-95BF-0EC6E9BC1981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3B3A8-208A-474C-BA2E-2F73CE7B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949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C298-2B5F-4582-875C-F4AB58BDCEDB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CACA7-A9C6-4F1E-8876-B33C9B2DA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2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EB995-28FD-4C8D-A189-E8D56001651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451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EB995-28FD-4C8D-A189-E8D56001651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510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EB995-28FD-4C8D-A189-E8D56001651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46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6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47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4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81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62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58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96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83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25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59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90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BA6C4-BF0E-497D-8FD5-F2BD7FA134FC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A5580-91B7-478C-A2B3-FA2711010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5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tscouncil-tokyo.jp/en/what-we-do/support/grants/" TargetMode="External"/><Relationship Id="rId2" Type="http://schemas.openxmlformats.org/officeDocument/2006/relationships/hyperlink" Target="https://www.jpf.go.jp/j/program/cultur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ppon-foundation.or.jp/grant_application/programs" TargetMode="External"/><Relationship Id="rId2" Type="http://schemas.openxmlformats.org/officeDocument/2006/relationships/hyperlink" Target="https://www.nippon-foundation.or.jp/en/contac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saka21.or.jp/jecfund/about/condition.html" TargetMode="External"/><Relationship Id="rId4" Type="http://schemas.openxmlformats.org/officeDocument/2006/relationships/hyperlink" Target="https://www.osaka21.or.jp/jecfund/english/inform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ison.or.jp/application" TargetMode="External"/><Relationship Id="rId2" Type="http://schemas.openxmlformats.org/officeDocument/2006/relationships/hyperlink" Target="https://micro.rohm.com/jp/rmf/recruitment/subsidy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ulfun.mecenat.or.jp/grant/somp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o-foundation.or.jp/assist/art/art_exhibition.html" TargetMode="External"/><Relationship Id="rId2" Type="http://schemas.openxmlformats.org/officeDocument/2006/relationships/hyperlink" Target="http://www.kao-foundation.or.jp/assist/ar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la-art-foundation.jp/grants/kokusai.html" TargetMode="External"/><Relationship Id="rId5" Type="http://schemas.openxmlformats.org/officeDocument/2006/relationships/hyperlink" Target="https://culfun.mecenat.or.jp/collect/2021artsfund/" TargetMode="External"/><Relationship Id="rId4" Type="http://schemas.openxmlformats.org/officeDocument/2006/relationships/hyperlink" Target="http://www.kao-foundation.or.jp/assist/art/music_performance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murafoundation.or.jp/cultu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ahizaidan.or.jp/grant/grant01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ahigroup-foundation.com/art/support/guid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kehashi-foundation.jp/activity/support/" TargetMode="External"/><Relationship Id="rId4" Type="http://schemas.openxmlformats.org/officeDocument/2006/relationships/hyperlink" Target="http://www.ms-ins-bunkazaidan.or.jp/assist/about_project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camp-fire.jp/faavo" TargetMode="External"/><Relationship Id="rId13" Type="http://schemas.openxmlformats.org/officeDocument/2006/relationships/hyperlink" Target="https://first-flight.sony.com/" TargetMode="External"/><Relationship Id="rId3" Type="http://schemas.openxmlformats.org/officeDocument/2006/relationships/hyperlink" Target="https://www.nettam.jp/funding/" TargetMode="External"/><Relationship Id="rId7" Type="http://schemas.openxmlformats.org/officeDocument/2006/relationships/hyperlink" Target="https://camp-fire.jp/" TargetMode="External"/><Relationship Id="rId12" Type="http://schemas.openxmlformats.org/officeDocument/2006/relationships/hyperlink" Target="https://a-port.asahi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tion-gallery.net/" TargetMode="External"/><Relationship Id="rId11" Type="http://schemas.openxmlformats.org/officeDocument/2006/relationships/hyperlink" Target="https://www.kickstarter.com/discover/countries/JP" TargetMode="External"/><Relationship Id="rId5" Type="http://schemas.openxmlformats.org/officeDocument/2006/relationships/hyperlink" Target="https://www.countdown-x.com/" TargetMode="External"/><Relationship Id="rId10" Type="http://schemas.openxmlformats.org/officeDocument/2006/relationships/hyperlink" Target="https://greenfunding.jp/" TargetMode="External"/><Relationship Id="rId4" Type="http://schemas.openxmlformats.org/officeDocument/2006/relationships/hyperlink" Target="https://readyfor.jp/" TargetMode="External"/><Relationship Id="rId9" Type="http://schemas.openxmlformats.org/officeDocument/2006/relationships/hyperlink" Target="https://www.makuake.com/" TargetMode="External"/><Relationship Id="rId14" Type="http://schemas.openxmlformats.org/officeDocument/2006/relationships/hyperlink" Target="https://kibidango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ckstarter.com/" TargetMode="External"/><Relationship Id="rId7" Type="http://schemas.openxmlformats.org/officeDocument/2006/relationships/hyperlink" Target="https://www.crowdrise.com/" TargetMode="External"/><Relationship Id="rId2" Type="http://schemas.openxmlformats.org/officeDocument/2006/relationships/hyperlink" Target="https://www.indiegog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ghtycause.com/" TargetMode="External"/><Relationship Id="rId5" Type="http://schemas.openxmlformats.org/officeDocument/2006/relationships/hyperlink" Target="http://www.rockethub.com/" TargetMode="External"/><Relationship Id="rId4" Type="http://schemas.openxmlformats.org/officeDocument/2006/relationships/hyperlink" Target="https://www.gofundm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pf.go.jp/e/program/culture.html" TargetMode="External"/><Relationship Id="rId2" Type="http://schemas.openxmlformats.org/officeDocument/2006/relationships/hyperlink" Target="https://www.jpf.go.jp/e/progr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saka21.or.jp/jecfund/english/information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ppon-foundation.or.jp/en/contac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ka.go.jp/seisaku/geijutsubunka/kokusai/kaigaihasshin/" TargetMode="External"/><Relationship Id="rId2" Type="http://schemas.openxmlformats.org/officeDocument/2006/relationships/hyperlink" Target="https://www.ntj.jac.go.jp/kikin/gran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lpp.go.jp/" TargetMode="External"/><Relationship Id="rId4" Type="http://schemas.openxmlformats.org/officeDocument/2006/relationships/hyperlink" Target="https://www.bunka.go.jp/seisaku/geijutsubunka/kokusai/bungaku_honyak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7101" y="1231900"/>
            <a:ext cx="7571172" cy="301680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Program Support</a:t>
            </a:r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EU-Japan Fest</a:t>
            </a:r>
            <a:br>
              <a:rPr kumimoji="1"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Support Criteria</a:t>
            </a:r>
            <a:b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1" lang="ja-JP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209ECF-2955-43DB-B125-25047478FB88}"/>
              </a:ext>
            </a:extLst>
          </p:cNvPr>
          <p:cNvSpPr txBox="1"/>
          <p:nvPr/>
        </p:nvSpPr>
        <p:spPr>
          <a:xfrm>
            <a:off x="4091354" y="6307015"/>
            <a:ext cx="1406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As of: 1 Sep. 2022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33259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9B82E4-4102-4B42-82BF-11529A9F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0486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sz="2400" b="1" dirty="0">
                <a:solidFill>
                  <a:srgbClr val="0070C0"/>
                </a:solidFill>
              </a:rPr>
              <a:t>Japan Foundation / </a:t>
            </a:r>
            <a:r>
              <a:rPr lang="ja-JP" altLang="en-US" sz="2400" b="1" dirty="0">
                <a:solidFill>
                  <a:srgbClr val="0070C0"/>
                </a:solidFill>
              </a:rPr>
              <a:t>国際交流基金</a:t>
            </a:r>
            <a:endParaRPr lang="en-US" altLang="ja-JP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　　</a:t>
            </a:r>
            <a:r>
              <a:rPr lang="en-US" altLang="ja-JP" sz="2000" b="1" dirty="0"/>
              <a:t>Exchanges in Arts and Culture / </a:t>
            </a:r>
            <a:r>
              <a:rPr lang="ja-JP" altLang="en-US" sz="2000" b="1" dirty="0"/>
              <a:t>文化芸術交流</a:t>
            </a:r>
            <a:br>
              <a:rPr lang="en-US" altLang="ja-JP" sz="2000" b="1" dirty="0"/>
            </a:br>
            <a:r>
              <a:rPr lang="ja-JP" altLang="en-US" sz="2000" b="1" dirty="0"/>
              <a:t>　　</a:t>
            </a:r>
            <a:r>
              <a:rPr lang="en-US" altLang="ja-JP" sz="2000" dirty="0">
                <a:hlinkClick r:id="rId2"/>
              </a:rPr>
              <a:t>https://www.jpf.go.jp/j/program/culture.html</a:t>
            </a:r>
            <a:r>
              <a:rPr lang="ja-JP" altLang="en-US" sz="2000" dirty="0"/>
              <a:t>　</a:t>
            </a:r>
            <a:endParaRPr lang="en-US" altLang="ja-JP" sz="2000" dirty="0"/>
          </a:p>
          <a:p>
            <a:r>
              <a:rPr lang="en-US" altLang="ja-JP" sz="1800" dirty="0"/>
              <a:t>Grant Program for Dispatching Artists and Cultural Specialists</a:t>
            </a:r>
            <a:br>
              <a:rPr lang="en-US" altLang="ja-JP" sz="1800" dirty="0"/>
            </a:br>
            <a:r>
              <a:rPr lang="ja-JP" altLang="en-US" sz="1800" dirty="0"/>
              <a:t>文化芸術交流海外派遣助成</a:t>
            </a:r>
            <a:endParaRPr lang="en-US" altLang="ja-JP" sz="1800" dirty="0"/>
          </a:p>
          <a:p>
            <a:r>
              <a:rPr lang="en-US" altLang="ja-JP" sz="1800" dirty="0"/>
              <a:t>Grant Program for Translation and Publication / </a:t>
            </a:r>
            <a:r>
              <a:rPr lang="ja-JP" altLang="en-US" sz="1800" dirty="0"/>
              <a:t>翻訳出版助成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400" b="1" dirty="0">
                <a:solidFill>
                  <a:srgbClr val="0070C0"/>
                </a:solidFill>
              </a:rPr>
              <a:t>Arts Council Tokyo / </a:t>
            </a:r>
            <a:r>
              <a:rPr lang="ja-JP" altLang="en-US" sz="2400" b="1" dirty="0">
                <a:solidFill>
                  <a:srgbClr val="0070C0"/>
                </a:solidFill>
              </a:rPr>
              <a:t>アーツカウンシル東京</a:t>
            </a:r>
            <a:br>
              <a:rPr lang="en-US" altLang="ja-JP" sz="2400" b="1" dirty="0">
                <a:solidFill>
                  <a:srgbClr val="0070C0"/>
                </a:solidFill>
              </a:rPr>
            </a:br>
            <a:r>
              <a:rPr lang="ja-JP" altLang="en-US" sz="2400" b="1" dirty="0">
                <a:solidFill>
                  <a:srgbClr val="0070C0"/>
                </a:solidFill>
              </a:rPr>
              <a:t>　</a:t>
            </a:r>
            <a:r>
              <a:rPr lang="en-US" altLang="ja-JP" sz="2000" dirty="0">
                <a:solidFill>
                  <a:srgbClr val="0070C0"/>
                </a:solidFill>
                <a:hlinkClick r:id="rId3"/>
              </a:rPr>
              <a:t>https://www.artscouncil-tokyo.jp/en/what-we-do/support/grants/</a:t>
            </a:r>
            <a:r>
              <a:rPr lang="en-US" altLang="ja-JP" sz="2000" dirty="0">
                <a:solidFill>
                  <a:srgbClr val="0070C0"/>
                </a:solidFill>
              </a:rPr>
              <a:t> </a:t>
            </a:r>
          </a:p>
          <a:p>
            <a:r>
              <a:rPr lang="en-US" altLang="ja-JP" sz="1800" dirty="0"/>
              <a:t>Arts Council Tokyo Grant Program / </a:t>
            </a:r>
            <a:r>
              <a:rPr lang="ja-JP" altLang="en-US" sz="1800" dirty="0"/>
              <a:t>東京芸術文化創造発信助成</a:t>
            </a:r>
            <a:endParaRPr lang="en-US" altLang="ja-JP" sz="1800" dirty="0"/>
          </a:p>
          <a:p>
            <a:r>
              <a:rPr lang="en-US" altLang="ja-JP" sz="1800" dirty="0"/>
              <a:t>Regional Grant Program / </a:t>
            </a:r>
            <a:r>
              <a:rPr lang="ja-JP" altLang="en-US" sz="1800" dirty="0"/>
              <a:t>東京地域芸術文化助成</a:t>
            </a:r>
            <a:endParaRPr lang="en-US" altLang="ja-JP" sz="1800" dirty="0"/>
          </a:p>
          <a:p>
            <a:r>
              <a:rPr lang="en-US" altLang="ja-JP" sz="1800" dirty="0"/>
              <a:t>Social Grant Program / </a:t>
            </a:r>
            <a:r>
              <a:rPr lang="ja-JP" altLang="en-US" sz="1800" dirty="0"/>
              <a:t>芸術文化による社会支援助成</a:t>
            </a:r>
            <a:endParaRPr lang="en-US" altLang="ja-JP" sz="1800" dirty="0"/>
          </a:p>
          <a:p>
            <a:r>
              <a:rPr lang="nn-NO" altLang="ja-JP" sz="1800" dirty="0"/>
              <a:t>Tokyo Tokyo FESTIVAL Grant Program / Tokyo Tokyo FESTIVAL </a:t>
            </a:r>
            <a:r>
              <a:rPr lang="ja-JP" altLang="en-US" sz="1800" dirty="0"/>
              <a:t>助成</a:t>
            </a:r>
            <a:endParaRPr lang="en-US" altLang="ja-JP" sz="1800" dirty="0"/>
          </a:p>
          <a:p>
            <a:r>
              <a:rPr lang="en-US" altLang="ja-JP" sz="1800" dirty="0"/>
              <a:t>Startup Grant/</a:t>
            </a:r>
            <a:r>
              <a:rPr lang="ja-JP" altLang="en-US" sz="1800" dirty="0"/>
              <a:t>スタートアップ助成</a:t>
            </a:r>
            <a:endParaRPr lang="en-US" altLang="ja-JP" sz="1800" dirty="0"/>
          </a:p>
          <a:p>
            <a:endParaRPr lang="en-US" altLang="ja-JP" sz="2400" dirty="0"/>
          </a:p>
          <a:p>
            <a:endParaRPr lang="en-US" altLang="ja-JP" sz="2800" b="1" dirty="0">
              <a:solidFill>
                <a:srgbClr val="0070C0"/>
              </a:solidFill>
            </a:endParaRPr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12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46586-9387-44C1-9168-D039ADE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96163"/>
            <a:ext cx="8784976" cy="63367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sz="2400" b="1" dirty="0">
                <a:solidFill>
                  <a:srgbClr val="0070C0"/>
                </a:solidFill>
              </a:rPr>
              <a:t>The Nippon Foundation / </a:t>
            </a:r>
            <a:r>
              <a:rPr kumimoji="1" lang="ja-JP" altLang="en-US" sz="2400" b="1" dirty="0">
                <a:solidFill>
                  <a:srgbClr val="0070C0"/>
                </a:solidFill>
              </a:rPr>
              <a:t>日本財団</a:t>
            </a:r>
            <a:endParaRPr lang="en-US" altLang="ja-JP" sz="2400" b="1" dirty="0">
              <a:solidFill>
                <a:srgbClr val="0070C0"/>
              </a:solidFill>
            </a:endParaRPr>
          </a:p>
          <a:p>
            <a:r>
              <a:rPr kumimoji="1" lang="en-US" altLang="ja-JP" sz="2000" dirty="0"/>
              <a:t>Regardin</a:t>
            </a:r>
            <a:r>
              <a:rPr lang="en-US" altLang="ja-JP" sz="2000" dirty="0"/>
              <a:t>g detailed information about grant programs, please directly contact the foundation via e-mails. </a:t>
            </a:r>
            <a:r>
              <a:rPr kumimoji="1" lang="en-US" altLang="ja-JP" sz="2000" dirty="0"/>
              <a:t>Contact address is available here: </a:t>
            </a:r>
            <a:r>
              <a:rPr lang="en-US" altLang="ja-JP" sz="2000" dirty="0">
                <a:hlinkClick r:id="rId2"/>
              </a:rPr>
              <a:t>https://www.nippon-foundation.or.jp/en/contact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In Japanese, information about the support schemes are available here: </a:t>
            </a:r>
            <a:br>
              <a:rPr lang="en-US" altLang="ja-JP" sz="2000" dirty="0"/>
            </a:br>
            <a:r>
              <a:rPr lang="en-US" altLang="ja-JP" sz="2000" dirty="0">
                <a:hlinkClick r:id="rId3"/>
              </a:rPr>
              <a:t>https://www.nippon-foundation.or.jp/grant_application/programs</a:t>
            </a:r>
            <a:r>
              <a:rPr lang="en-US" altLang="ja-JP" sz="2000" dirty="0"/>
              <a:t> </a:t>
            </a:r>
          </a:p>
          <a:p>
            <a:endParaRPr lang="en-US" altLang="ja-JP" sz="2000" dirty="0"/>
          </a:p>
          <a:p>
            <a:endParaRPr lang="en-US" altLang="ja-JP" sz="2000" dirty="0"/>
          </a:p>
          <a:p>
            <a:pPr lvl="0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u"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The Japan World Exposition 1970 Commemorative Fund 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</a:br>
            <a:r>
              <a:rPr lang="zh-CN" altLang="en-US" sz="2400" b="1" dirty="0">
                <a:solidFill>
                  <a:srgbClr val="0070C0"/>
                </a:solidFill>
                <a:ea typeface="ＭＳ Ｐゴシック" panose="020B0600070205080204" pitchFamily="50" charset="-128"/>
              </a:rPr>
              <a:t>日本万国博覧会記念基金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Information on Invitation for Application: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  <a:hlinkClick r:id="rId4"/>
              </a:rPr>
              <a:t>https://www.osaka21.or.jp/jecfund/english/information/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8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 Information about the grans programs (in Japanese):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       </a:t>
            </a:r>
            <a:r>
              <a:rPr lang="en-US" altLang="ja-JP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  <a:hlinkClick r:id="rId5"/>
              </a:rPr>
              <a:t>https://www.osaka21.or.jp/jecfund/about/condition.html</a:t>
            </a:r>
            <a:r>
              <a:rPr lang="en-US" altLang="ja-JP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 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*Eligibility: Projects contributing to international understanding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Projects contributing to international cultural exchange and enhancement of international goodwill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International projects in the fields of education and academic study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359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4904FF-4BEE-498E-A570-5705D1EC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55440"/>
            <a:ext cx="8784976" cy="5328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prstClr val="black"/>
                </a:solidFill>
              </a:rPr>
              <a:t>Rohm Music Foundation (Music)  / </a:t>
            </a:r>
            <a:r>
              <a:rPr lang="ja-JP" altLang="en-US" sz="2000" b="1" dirty="0">
                <a:solidFill>
                  <a:prstClr val="black"/>
                </a:solidFill>
              </a:rPr>
              <a:t>ローム・ミュージック・ファウンデーション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　 </a:t>
            </a:r>
            <a:r>
              <a:rPr lang="en-US" altLang="ja-JP" sz="1800" dirty="0">
                <a:solidFill>
                  <a:prstClr val="black"/>
                </a:solidFill>
              </a:rPr>
              <a:t>Grant</a:t>
            </a:r>
            <a:r>
              <a:rPr lang="ja-JP" altLang="en-US" sz="1800" dirty="0">
                <a:solidFill>
                  <a:prstClr val="black"/>
                </a:solidFill>
              </a:rPr>
              <a:t> </a:t>
            </a:r>
            <a:r>
              <a:rPr lang="en-US" altLang="ja-JP" sz="1800" dirty="0">
                <a:solidFill>
                  <a:prstClr val="black"/>
                </a:solidFill>
              </a:rPr>
              <a:t>Program</a:t>
            </a:r>
            <a:r>
              <a:rPr lang="ja-JP" altLang="en-US" sz="1800" dirty="0">
                <a:solidFill>
                  <a:prstClr val="black"/>
                </a:solidFill>
              </a:rPr>
              <a:t> </a:t>
            </a:r>
            <a:r>
              <a:rPr lang="en-US" altLang="ja-JP" sz="1800" dirty="0">
                <a:solidFill>
                  <a:prstClr val="black"/>
                </a:solidFill>
              </a:rPr>
              <a:t>for Music </a:t>
            </a:r>
            <a:r>
              <a:rPr lang="en-US" altLang="ja-JP" sz="1800" dirty="0" err="1">
                <a:solidFill>
                  <a:prstClr val="black"/>
                </a:solidFill>
              </a:rPr>
              <a:t>Activties</a:t>
            </a:r>
            <a:r>
              <a:rPr lang="en-US" altLang="ja-JP" sz="1800" dirty="0">
                <a:solidFill>
                  <a:prstClr val="black"/>
                </a:solidFill>
              </a:rPr>
              <a:t> / </a:t>
            </a:r>
            <a:r>
              <a:rPr lang="ja-JP" altLang="en-US" sz="1800" dirty="0">
                <a:solidFill>
                  <a:prstClr val="black"/>
                </a:solidFill>
              </a:rPr>
              <a:t>音楽活動への助成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 </a:t>
            </a:r>
            <a:r>
              <a:rPr lang="en-US" altLang="ja-JP" sz="1800" dirty="0">
                <a:solidFill>
                  <a:prstClr val="black"/>
                </a:solidFill>
                <a:hlinkClick r:id="rId2"/>
              </a:rPr>
              <a:t>https://micro.rohm.com/jp/rmf/recruitment/subsidy/index.html</a:t>
            </a:r>
            <a:r>
              <a:rPr lang="en-US" altLang="ja-JP" sz="1800" dirty="0">
                <a:solidFill>
                  <a:prstClr val="black"/>
                </a:solidFill>
              </a:rPr>
              <a:t> (In Japanese)</a:t>
            </a:r>
            <a:r>
              <a:rPr kumimoji="1" lang="ja-JP" altLang="en-US" sz="1800" dirty="0">
                <a:solidFill>
                  <a:prstClr val="black"/>
                </a:solidFill>
              </a:rPr>
              <a:t>　</a:t>
            </a:r>
            <a:endParaRPr kumimoji="1" lang="en-US" altLang="ja-JP" sz="1800" dirty="0">
              <a:solidFill>
                <a:prstClr val="black"/>
              </a:solidFill>
            </a:endParaRPr>
          </a:p>
          <a:p>
            <a:endParaRPr lang="en-US" altLang="ja-JP" sz="1800" b="1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prstClr val="black"/>
                </a:solidFill>
              </a:rPr>
              <a:t>Saison Foundation / </a:t>
            </a:r>
            <a:r>
              <a:rPr lang="ja-JP" altLang="en-US" sz="2000" b="1" dirty="0">
                <a:solidFill>
                  <a:prstClr val="black"/>
                </a:solidFill>
              </a:rPr>
              <a:t>公益財団法人 セゾン文化財団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r>
              <a:rPr lang="en-US" altLang="ja-JP" sz="1800" dirty="0">
                <a:solidFill>
                  <a:prstClr val="black"/>
                </a:solidFill>
                <a:hlinkClick r:id="rId3"/>
              </a:rPr>
              <a:t>https://www.saison.or.jp/application</a:t>
            </a:r>
            <a:r>
              <a:rPr lang="en-US" altLang="ja-JP" sz="1800" dirty="0">
                <a:solidFill>
                  <a:prstClr val="black"/>
                </a:solidFill>
              </a:rPr>
              <a:t> (In Japanese)</a:t>
            </a:r>
          </a:p>
          <a:p>
            <a:r>
              <a:rPr lang="en-US" altLang="ja-JP" sz="1800" dirty="0">
                <a:solidFill>
                  <a:prstClr val="black"/>
                </a:solidFill>
              </a:rPr>
              <a:t>Support Program for International Projects / </a:t>
            </a:r>
            <a:r>
              <a:rPr lang="ja-JP" altLang="en-US" sz="1800" dirty="0">
                <a:solidFill>
                  <a:prstClr val="black"/>
                </a:solidFill>
              </a:rPr>
              <a:t>国際プロジェクト支援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800" dirty="0">
                <a:solidFill>
                  <a:prstClr val="black"/>
                </a:solidFill>
              </a:rPr>
              <a:t>Flight Grant / </a:t>
            </a:r>
            <a:r>
              <a:rPr lang="ja-JP" altLang="en-US" sz="1800" dirty="0">
                <a:solidFill>
                  <a:prstClr val="black"/>
                </a:solidFill>
              </a:rPr>
              <a:t>フライト・グラント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en-US" altLang="ja-JP" sz="1800" dirty="0">
                <a:solidFill>
                  <a:prstClr val="black"/>
                </a:solidFill>
              </a:rPr>
              <a:t>*Some other projects are available for artists in Japan. Please check the details in JP.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000" b="1" dirty="0">
                <a:solidFill>
                  <a:prstClr val="black"/>
                </a:solidFill>
              </a:rPr>
              <a:t>Sompo Japan </a:t>
            </a:r>
            <a:r>
              <a:rPr lang="en-US" altLang="ja-JP" sz="2000" b="1" dirty="0" err="1">
                <a:solidFill>
                  <a:prstClr val="black"/>
                </a:solidFill>
              </a:rPr>
              <a:t>Nipponkoa</a:t>
            </a:r>
            <a:r>
              <a:rPr lang="en-US" altLang="ja-JP" sz="2000" b="1" dirty="0">
                <a:solidFill>
                  <a:prstClr val="black"/>
                </a:solidFill>
              </a:rPr>
              <a:t> / </a:t>
            </a:r>
            <a:r>
              <a:rPr lang="ja-JP" altLang="en-US" sz="2000" b="1" dirty="0">
                <a:solidFill>
                  <a:prstClr val="black"/>
                </a:solidFill>
              </a:rPr>
              <a:t>損害保険ジャパン日本興亜株式会社</a:t>
            </a:r>
            <a:endParaRPr lang="en-US" altLang="ja-JP" sz="2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　 </a:t>
            </a:r>
            <a:r>
              <a:rPr lang="en-US" altLang="ja-JP" sz="1800" dirty="0">
                <a:solidFill>
                  <a:prstClr val="black"/>
                </a:solidFill>
              </a:rPr>
              <a:t>Sompo Art Fund / </a:t>
            </a:r>
            <a:r>
              <a:rPr lang="ja-JP" altLang="en-US" sz="1800" dirty="0">
                <a:solidFill>
                  <a:prstClr val="black"/>
                </a:solidFill>
              </a:rPr>
              <a:t>損保アート・ファンド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en-US" altLang="ja-JP" sz="1800" dirty="0">
                <a:solidFill>
                  <a:prstClr val="black"/>
                </a:solidFill>
              </a:rPr>
              <a:t>       </a:t>
            </a:r>
            <a:r>
              <a:rPr lang="en-US" altLang="ja-JP" sz="1800" dirty="0">
                <a:solidFill>
                  <a:prstClr val="black"/>
                </a:solidFill>
                <a:hlinkClick r:id="rId4"/>
              </a:rPr>
              <a:t>https://culfun.mecenat.or.jp/grant/sompo/</a:t>
            </a:r>
            <a:r>
              <a:rPr lang="ja-JP" altLang="en-US" sz="1800" dirty="0">
                <a:solidFill>
                  <a:prstClr val="black"/>
                </a:solidFill>
              </a:rPr>
              <a:t>　</a:t>
            </a:r>
            <a:endParaRPr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kumimoji="1"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kumimoji="1"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lang="en-US" altLang="ja-JP" sz="1800" dirty="0">
              <a:solidFill>
                <a:prstClr val="black"/>
              </a:solidFill>
            </a:endParaRPr>
          </a:p>
          <a:p>
            <a:endParaRPr kumimoji="1" lang="en-US" altLang="ja-JP" sz="1800" dirty="0">
              <a:solidFill>
                <a:prstClr val="black"/>
              </a:solidFill>
            </a:endParaRPr>
          </a:p>
          <a:p>
            <a:endParaRPr kumimoji="1" lang="ja-JP" altLang="en-US" sz="18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C94E30-3DC8-40A6-B15E-A0D1F01B459C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chemeClr val="bg1"/>
                </a:solidFill>
                <a:latin typeface="Calibri"/>
                <a:ea typeface="ＭＳ Ｐゴシック" panose="020B0600070205080204" pitchFamily="50" charset="-128"/>
              </a:rPr>
              <a:t>Possible Application to Private Grants </a:t>
            </a:r>
            <a:br>
              <a:rPr lang="en-US" altLang="ja-JP" sz="3600" b="1" dirty="0">
                <a:solidFill>
                  <a:schemeClr val="bg1"/>
                </a:solidFill>
                <a:latin typeface="Calibri"/>
                <a:ea typeface="ＭＳ Ｐゴシック" panose="020B0600070205080204" pitchFamily="50" charset="-128"/>
              </a:rPr>
            </a:br>
            <a:r>
              <a:rPr lang="en-US" altLang="ja-JP" sz="3100" b="1" dirty="0">
                <a:solidFill>
                  <a:schemeClr val="bg1"/>
                </a:solidFill>
                <a:latin typeface="Calibri"/>
                <a:ea typeface="ＭＳ Ｐゴシック" panose="020B0600070205080204" pitchFamily="50" charset="-128"/>
              </a:rPr>
              <a:t>in Japan</a:t>
            </a:r>
            <a:br>
              <a:rPr lang="en-US" altLang="ja-JP" sz="3600" dirty="0">
                <a:solidFill>
                  <a:schemeClr val="bg1"/>
                </a:solidFill>
                <a:latin typeface="Calibri"/>
                <a:ea typeface="ＭＳ Ｐゴシック" panose="020B0600070205080204" pitchFamily="50" charset="-128"/>
              </a:rPr>
            </a:br>
            <a:r>
              <a:rPr lang="en-US" altLang="ja-JP" sz="1800" dirty="0">
                <a:solidFill>
                  <a:schemeClr val="bg1"/>
                </a:solidFill>
                <a:latin typeface="Calibri"/>
                <a:ea typeface="ＭＳ Ｐゴシック" panose="020B0600070205080204" pitchFamily="50" charset="-128"/>
              </a:rPr>
              <a:t>*Check the websites for the latest information 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659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BF3F2D-1554-441C-89AB-2989BD41F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37497"/>
            <a:ext cx="8784976" cy="562050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The Kao Foundation for Arts and Sciences / </a:t>
            </a:r>
            <a:r>
              <a:rPr kumimoji="1" lang="ja-JP" altLang="en-US" sz="2000" b="1" dirty="0"/>
              <a:t>花王芸術・科学財団</a:t>
            </a:r>
            <a:br>
              <a:rPr lang="en-US" altLang="ja-JP" sz="1800" b="1" dirty="0"/>
            </a:br>
            <a:r>
              <a:rPr kumimoji="1" lang="en-US" altLang="ja-JP" sz="1800" dirty="0">
                <a:hlinkClick r:id="rId2"/>
              </a:rPr>
              <a:t>http://www.kao-foundation.or.jp/assist/art.html</a:t>
            </a:r>
            <a:r>
              <a:rPr kumimoji="1" lang="en-US" altLang="ja-JP" sz="1800" dirty="0"/>
              <a:t> </a:t>
            </a:r>
          </a:p>
          <a:p>
            <a:r>
              <a:rPr lang="en-US" altLang="ja-JP" sz="1800" dirty="0"/>
              <a:t>Grant Program for Art Exhibitions / </a:t>
            </a:r>
            <a:r>
              <a:rPr lang="ja-JP" altLang="en-US" sz="1800" dirty="0"/>
              <a:t>美術展覧会（絵画・版画・彫刻等）への助成</a:t>
            </a:r>
            <a:r>
              <a:rPr kumimoji="1" lang="en-US" altLang="ja-JP" sz="1800" dirty="0">
                <a:hlinkClick r:id="rId3"/>
              </a:rPr>
              <a:t>http://www.kao-foundation.or.jp/assist/art/art_exhibition.html</a:t>
            </a:r>
            <a:r>
              <a:rPr kumimoji="1" lang="en-US" altLang="ja-JP" sz="1800" dirty="0">
                <a:solidFill>
                  <a:srgbClr val="FF0000"/>
                </a:solidFill>
              </a:rPr>
              <a:t> </a:t>
            </a:r>
          </a:p>
          <a:p>
            <a:r>
              <a:rPr lang="en-US" altLang="ja-JP" sz="1800" dirty="0"/>
              <a:t>Grant Program for Concerts / </a:t>
            </a:r>
            <a:r>
              <a:rPr lang="ja-JP" altLang="en-US" sz="1800" dirty="0"/>
              <a:t>音楽公演（オーケストラ・オペラ・室内楽等）への助成　　</a:t>
            </a:r>
            <a:r>
              <a:rPr lang="en-US" altLang="ja-JP" sz="1800" dirty="0">
                <a:hlinkClick r:id="rId4"/>
              </a:rPr>
              <a:t>http://www.kao-foundation.or.jp/assist/art/music_performance.html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000" b="1" dirty="0"/>
              <a:t>Association for Corporate Support of the Arts / </a:t>
            </a:r>
            <a:r>
              <a:rPr lang="ja-JP" altLang="en-US" sz="2000" b="1" dirty="0"/>
              <a:t>企業メセナ協議会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1800" dirty="0"/>
              <a:t>       2021 Arts Fund / 2021 </a:t>
            </a:r>
            <a:r>
              <a:rPr lang="ja-JP" altLang="en-US" sz="1800" dirty="0"/>
              <a:t>芸術・文化による社会創造ファンド</a:t>
            </a:r>
            <a:br>
              <a:rPr lang="en-US" altLang="ja-JP" sz="1800" dirty="0"/>
            </a:br>
            <a:r>
              <a:rPr lang="ja-JP" altLang="en-US" sz="1800" dirty="0"/>
              <a:t>　　 </a:t>
            </a:r>
            <a:r>
              <a:rPr kumimoji="1" lang="en-US" altLang="ja-JP" sz="1800" dirty="0">
                <a:hlinkClick r:id="rId5"/>
              </a:rPr>
              <a:t>https://culfun.mecenat.or.jp/collect/2021artsfund/</a:t>
            </a:r>
            <a:r>
              <a:rPr kumimoji="1" lang="en-US" altLang="ja-JP" sz="1800" dirty="0"/>
              <a:t> </a:t>
            </a:r>
          </a:p>
          <a:p>
            <a:endParaRPr lang="en-US" altLang="ja-JP" sz="1800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Pola Art Foundation / </a:t>
            </a:r>
            <a:r>
              <a:rPr kumimoji="1" lang="ja-JP" altLang="en-US" sz="2000" b="1" dirty="0"/>
              <a:t>ポーラ美術振興財団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ja-JP" altLang="en-US" sz="1800" dirty="0"/>
              <a:t>　　 </a:t>
            </a:r>
            <a:r>
              <a:rPr kumimoji="1" lang="en-US" altLang="ja-JP" sz="1800" dirty="0"/>
              <a:t>Grant Progra</a:t>
            </a:r>
            <a:r>
              <a:rPr lang="en-US" altLang="ja-JP" sz="1800" dirty="0"/>
              <a:t>m for International Exchanges in Fine Arts / </a:t>
            </a:r>
            <a:r>
              <a:rPr lang="ja-JP" altLang="en-US" sz="1800" dirty="0"/>
              <a:t>美術に関する国際交流助成</a:t>
            </a:r>
            <a:br>
              <a:rPr lang="en-US" altLang="ja-JP" sz="1800" dirty="0"/>
            </a:br>
            <a:r>
              <a:rPr lang="en-US" altLang="ja-JP" sz="1800" dirty="0"/>
              <a:t>       </a:t>
            </a:r>
            <a:r>
              <a:rPr lang="en-US" altLang="ja-JP" sz="1800" dirty="0">
                <a:hlinkClick r:id="rId6"/>
              </a:rPr>
              <a:t>http://www.pola-art-foundation.jp/grants/kokusai.html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br>
              <a:rPr lang="en-US" altLang="ja-JP" sz="1800" dirty="0"/>
            </a:br>
            <a:r>
              <a:rPr lang="ja-JP" altLang="en-US" sz="1800" dirty="0"/>
              <a:t>　　</a:t>
            </a:r>
            <a:endParaRPr lang="en-US" altLang="ja-JP" sz="1800" dirty="0"/>
          </a:p>
          <a:p>
            <a:endParaRPr kumimoji="1" lang="en-US" altLang="ja-JP" sz="1800" dirty="0"/>
          </a:p>
          <a:p>
            <a:endParaRPr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  <a:p>
            <a:endParaRPr kumimoji="1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318581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60EEC3-7B54-4F89-AE40-70802844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Nomura Foundation / </a:t>
            </a:r>
            <a:r>
              <a:rPr kumimoji="1" lang="ja-JP" altLang="en-US" sz="2000" b="1" dirty="0"/>
              <a:t>公益財団法人 野村財団</a:t>
            </a:r>
            <a:br>
              <a:rPr lang="en-US" altLang="ja-JP" sz="2000" b="1" dirty="0"/>
            </a:br>
            <a:r>
              <a:rPr kumimoji="1" lang="en-US" altLang="ja-JP" sz="2000" dirty="0">
                <a:hlinkClick r:id="rId3"/>
              </a:rPr>
              <a:t>https://www.nomurafoundation.or.jp/culture</a:t>
            </a:r>
            <a:r>
              <a:rPr kumimoji="1" lang="en-US" altLang="ja-JP" sz="2000" dirty="0"/>
              <a:t> </a:t>
            </a:r>
          </a:p>
          <a:p>
            <a:r>
              <a:rPr kumimoji="1" lang="en-US" altLang="ja-JP" sz="1800" b="1" dirty="0"/>
              <a:t>Grant Progra</a:t>
            </a:r>
            <a:r>
              <a:rPr lang="en-US" altLang="ja-JP" sz="1800" b="1" dirty="0"/>
              <a:t>m for Fine Arts (for activities overseas) / </a:t>
            </a:r>
            <a:r>
              <a:rPr lang="ja-JP" altLang="en-US" sz="1800" b="1" dirty="0"/>
              <a:t>美術部門 活動助成金（海外）</a:t>
            </a:r>
            <a:endParaRPr lang="en-US" altLang="ja-JP" sz="1800" b="1" dirty="0"/>
          </a:p>
          <a:p>
            <a:r>
              <a:rPr lang="en-US" altLang="ja-JP" sz="1800" b="1" dirty="0"/>
              <a:t>Grant Program for Music (for activities overseas) / </a:t>
            </a:r>
            <a:r>
              <a:rPr lang="ja-JP" altLang="en-US" sz="1800" b="1" dirty="0"/>
              <a:t>音楽部門 活動助成金（海外）</a:t>
            </a:r>
            <a:endParaRPr lang="en-US" altLang="ja-JP" sz="1800" b="1" dirty="0"/>
          </a:p>
          <a:p>
            <a:pPr marL="0" indent="0">
              <a:buNone/>
            </a:pPr>
            <a:endParaRPr kumimoji="1" lang="en-US" altLang="ja-JP" sz="1900" b="1" dirty="0"/>
          </a:p>
          <a:p>
            <a:pPr>
              <a:buFont typeface="Wingdings" panose="05000000000000000000" pitchFamily="2" charset="2"/>
              <a:buChar char="l"/>
            </a:pPr>
            <a:endParaRPr lang="en-US" altLang="ja-JP" sz="2000" b="1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The Asahi Shimbun Foundation / </a:t>
            </a:r>
            <a:r>
              <a:rPr kumimoji="1" lang="ja-JP" altLang="en-US" sz="2000" b="1" dirty="0"/>
              <a:t>公益財団法人 朝日新聞文化財団</a:t>
            </a:r>
            <a:endParaRPr kumimoji="1" lang="en-US" altLang="ja-JP" sz="2000" b="1" dirty="0"/>
          </a:p>
          <a:p>
            <a:r>
              <a:rPr lang="en-US" altLang="ja-JP" sz="1800" dirty="0"/>
              <a:t>Grant Program for Music and Fine Arts / </a:t>
            </a:r>
            <a:r>
              <a:rPr lang="ja-JP" altLang="en-US" sz="1800" dirty="0"/>
              <a:t>音楽、美術分野への助成</a:t>
            </a:r>
            <a:endParaRPr lang="en-US" altLang="ja-JP" sz="1800" dirty="0"/>
          </a:p>
          <a:p>
            <a:r>
              <a:rPr kumimoji="1" lang="en-US" altLang="ja-JP" sz="1800" dirty="0">
                <a:hlinkClick r:id="rId4"/>
              </a:rPr>
              <a:t>https://www.asahizaidan.or.jp/grant/grant01.html</a:t>
            </a:r>
            <a:r>
              <a:rPr kumimoji="1" lang="en-US" altLang="ja-JP" sz="1800" dirty="0"/>
              <a:t> </a:t>
            </a:r>
          </a:p>
          <a:p>
            <a:pPr marL="0" indent="0">
              <a:buNone/>
            </a:pPr>
            <a:endParaRPr kumimoji="1" lang="en-US" altLang="ja-JP" sz="1800" dirty="0"/>
          </a:p>
          <a:p>
            <a:endParaRPr lang="en-US" altLang="ja-JP" sz="1800" dirty="0"/>
          </a:p>
          <a:p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715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60EEC3-7B54-4F89-AE40-70802844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1800" dirty="0"/>
          </a:p>
          <a:p>
            <a:r>
              <a:rPr kumimoji="1" lang="en-US" altLang="ja-JP" sz="2000" b="1" dirty="0"/>
              <a:t>Asahi Group Arts Foundation (Fine Art, Music, and Performing Arts) </a:t>
            </a:r>
          </a:p>
          <a:p>
            <a:pPr marL="0" indent="0">
              <a:buNone/>
            </a:pPr>
            <a:r>
              <a:rPr kumimoji="1" lang="ja-JP" altLang="en-US" sz="2000" dirty="0"/>
              <a:t>　 公益財団法人 アサヒグループ芸術文化財団　</a:t>
            </a:r>
            <a:br>
              <a:rPr lang="en-US" altLang="ja-JP" sz="1800" dirty="0"/>
            </a:br>
            <a:r>
              <a:rPr lang="en-US" altLang="ja-JP" sz="1800" dirty="0"/>
              <a:t>     </a:t>
            </a:r>
            <a:r>
              <a:rPr lang="en-US" altLang="ja-JP" sz="1800" dirty="0">
                <a:hlinkClick r:id="rId3"/>
              </a:rPr>
              <a:t>http://www.asahigroup-foundation.com/art/support/guides.html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1800" dirty="0"/>
          </a:p>
          <a:p>
            <a:r>
              <a:rPr kumimoji="1" lang="en-US" altLang="ja-JP" sz="2000" b="1" dirty="0"/>
              <a:t>MS&amp;AD Insurance Group Arts Foundation (Music and Regional Arts) </a:t>
            </a:r>
          </a:p>
          <a:p>
            <a:pPr marL="0" indent="0">
              <a:buNone/>
            </a:pPr>
            <a:r>
              <a:rPr kumimoji="1" lang="ja-JP" altLang="en-US" sz="2000" dirty="0"/>
              <a:t>    公益財団法人 三井住友海上文化財団　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1800" dirty="0"/>
              <a:t>　  </a:t>
            </a:r>
            <a:r>
              <a:rPr lang="en-US" altLang="ja-JP" sz="1800" dirty="0"/>
              <a:t>Grant Program for International Exchanges in Culture / </a:t>
            </a:r>
            <a:br>
              <a:rPr lang="en-US" altLang="ja-JP" sz="1800" dirty="0"/>
            </a:br>
            <a:r>
              <a:rPr lang="ja-JP" altLang="en-US" sz="1800" dirty="0"/>
              <a:t>　  文化の国際交流活動に対する助成 </a:t>
            </a:r>
            <a:br>
              <a:rPr lang="en-US" altLang="ja-JP" sz="1800" dirty="0"/>
            </a:br>
            <a:r>
              <a:rPr lang="en-US" altLang="ja-JP" sz="1800" dirty="0"/>
              <a:t>      </a:t>
            </a:r>
            <a:r>
              <a:rPr kumimoji="1" lang="en-US" altLang="ja-JP" sz="1800" dirty="0">
                <a:hlinkClick r:id="rId4"/>
              </a:rPr>
              <a:t>http://www.ms-ins-bunkazaidan.or.jp/assist/about_project/</a:t>
            </a:r>
            <a:r>
              <a:rPr kumimoji="1" lang="en-US" altLang="ja-JP" sz="1800" dirty="0"/>
              <a:t> </a:t>
            </a:r>
          </a:p>
          <a:p>
            <a:endParaRPr kumimoji="1" lang="en-US" altLang="ja-JP" sz="1800" dirty="0"/>
          </a:p>
          <a:p>
            <a:r>
              <a:rPr kumimoji="1" lang="en-US" altLang="ja-JP" sz="2000" b="1" dirty="0"/>
              <a:t>KAKEHASHI Foundation (</a:t>
            </a:r>
            <a:r>
              <a:rPr lang="en-US" altLang="ja-JP" sz="2000" b="1" dirty="0"/>
              <a:t>Music with Electronic Instruments</a:t>
            </a:r>
            <a:r>
              <a:rPr kumimoji="1" lang="en-US" altLang="ja-JP" sz="2000" b="1" dirty="0"/>
              <a:t>) </a:t>
            </a:r>
          </a:p>
          <a:p>
            <a:pPr marL="0" indent="0">
              <a:buNone/>
            </a:pPr>
            <a:r>
              <a:rPr kumimoji="1" lang="ja-JP" altLang="en-US" sz="2000" dirty="0"/>
              <a:t>    公益財団法人 かけはし芸術文化振興財団（電子楽器を使用した音楽）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1800" dirty="0"/>
              <a:t>     </a:t>
            </a:r>
            <a:r>
              <a:rPr lang="en-US" altLang="ja-JP" sz="1800" dirty="0">
                <a:hlinkClick r:id="rId5"/>
              </a:rPr>
              <a:t>https://www.kakehashi-foundation.jp/activity/support/</a:t>
            </a:r>
            <a:r>
              <a:rPr lang="en-US" altLang="ja-JP" sz="1800" dirty="0"/>
              <a:t> </a:t>
            </a:r>
          </a:p>
          <a:p>
            <a:pPr marL="0" indent="0">
              <a:buNone/>
            </a:pPr>
            <a:endParaRPr kumimoji="1"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and more</a:t>
            </a:r>
            <a:r>
              <a:rPr lang="ja-JP" altLang="en-US" sz="1800" dirty="0"/>
              <a:t>・・・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1899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D38594-C90A-491E-8B3C-C6E7AD257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en-US" altLang="ja-JP" b="1" dirty="0"/>
              <a:t>● Grant information within Art </a:t>
            </a:r>
            <a:r>
              <a:rPr lang="en-US" altLang="ja-JP" b="1" dirty="0"/>
              <a:t>M</a:t>
            </a:r>
            <a:r>
              <a:rPr kumimoji="1" lang="en-US" altLang="ja-JP" b="1" dirty="0"/>
              <a:t>anagement </a:t>
            </a:r>
            <a:r>
              <a:rPr lang="en-US" altLang="ja-JP" b="1" dirty="0"/>
              <a:t>W</a:t>
            </a:r>
            <a:r>
              <a:rPr kumimoji="1" lang="en-US" altLang="ja-JP" b="1" dirty="0"/>
              <a:t>ebsite “Net TAM” (Updated frequently!)</a:t>
            </a:r>
            <a:br>
              <a:rPr kumimoji="1" lang="en-US" altLang="ja-JP" b="1" dirty="0"/>
            </a:br>
            <a:r>
              <a:rPr kumimoji="1" lang="ja-JP" altLang="en-US" dirty="0"/>
              <a:t>　　　 </a:t>
            </a:r>
            <a:br>
              <a:rPr kumimoji="1" lang="ja-JP" altLang="en-US" dirty="0"/>
            </a:br>
            <a:r>
              <a:rPr kumimoji="1" lang="ja-JP" altLang="en-US" dirty="0"/>
              <a:t>参考：アートマネジメント総合サイト</a:t>
            </a:r>
            <a:r>
              <a:rPr kumimoji="1" lang="en-US" altLang="ja-JP" dirty="0"/>
              <a:t>Net TAM </a:t>
            </a:r>
            <a:r>
              <a:rPr kumimoji="1" lang="ja-JP" altLang="en-US" dirty="0"/>
              <a:t>内助成金情報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便利</a:t>
            </a:r>
            <a:r>
              <a:rPr kumimoji="1" lang="en-US" altLang="ja-JP" dirty="0"/>
              <a:t>】</a:t>
            </a:r>
            <a:br>
              <a:rPr kumimoji="1" lang="en-US" altLang="ja-JP" dirty="0"/>
            </a:br>
            <a:r>
              <a:rPr kumimoji="1" lang="ja-JP" altLang="en-US" dirty="0"/>
              <a:t>　　      </a:t>
            </a:r>
            <a:r>
              <a:rPr lang="en-US" altLang="ja-JP" dirty="0">
                <a:hlinkClick r:id="rId3"/>
              </a:rPr>
              <a:t>https://www.nettam.jp/funding/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● Platforms for Crowd-funding in Japan / </a:t>
            </a:r>
            <a:r>
              <a:rPr kumimoji="1" lang="ja-JP" altLang="en-US" b="1" dirty="0"/>
              <a:t>クラウドファンディング・プラットフォーム（国内）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en-US" altLang="ja-JP" dirty="0"/>
              <a:t>  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READYFOR?      </a:t>
            </a:r>
            <a:r>
              <a:rPr kumimoji="1" lang="en-US" altLang="ja-JP" dirty="0">
                <a:hlinkClick r:id="rId4"/>
              </a:rPr>
              <a:t>https://readyfor.jp/</a:t>
            </a:r>
            <a:r>
              <a:rPr kumimoji="1" lang="en-US" altLang="ja-JP" dirty="0"/>
              <a:t> </a:t>
            </a:r>
            <a:r>
              <a:rPr kumimoji="1" lang="ja-JP" altLang="en-US" dirty="0"/>
              <a:t>　　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COUNTDOWN  </a:t>
            </a:r>
            <a:r>
              <a:rPr kumimoji="1" lang="en-US" altLang="ja-JP" dirty="0">
                <a:hlinkClick r:id="rId5"/>
              </a:rPr>
              <a:t>https://www.countdown-x.com</a:t>
            </a:r>
            <a:r>
              <a:rPr kumimoji="1" lang="en-US" altLang="ja-JP" dirty="0"/>
              <a:t> </a:t>
            </a:r>
            <a:r>
              <a:rPr kumimoji="1" lang="ja-JP" altLang="en-US" dirty="0"/>
              <a:t>　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 err="1"/>
              <a:t>MotionGallery</a:t>
            </a:r>
            <a:r>
              <a:rPr kumimoji="1" lang="en-US" altLang="ja-JP" dirty="0"/>
              <a:t>  </a:t>
            </a:r>
            <a:r>
              <a:rPr kumimoji="1" lang="en-US" altLang="ja-JP" dirty="0">
                <a:hlinkClick r:id="rId6"/>
              </a:rPr>
              <a:t>https://motion-gallery.net/</a:t>
            </a:r>
            <a:r>
              <a:rPr kumimoji="1" lang="en-US" altLang="ja-JP" dirty="0"/>
              <a:t> </a:t>
            </a:r>
            <a:r>
              <a:rPr kumimoji="1" lang="ja-JP" altLang="en-US" dirty="0"/>
              <a:t>　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CAMPFIRE </a:t>
            </a:r>
            <a:r>
              <a:rPr lang="en-US" altLang="ja-JP" dirty="0">
                <a:hlinkClick r:id="rId7"/>
              </a:rPr>
              <a:t>https://camp-fire.jp/</a:t>
            </a:r>
            <a:r>
              <a:rPr lang="en-US" altLang="ja-JP" dirty="0"/>
              <a:t> 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FAAVO by CAMPFIRE</a:t>
            </a:r>
            <a:r>
              <a:rPr kumimoji="1" lang="ja-JP" altLang="en-US" dirty="0"/>
              <a:t>　</a:t>
            </a:r>
            <a:r>
              <a:rPr lang="en-US" altLang="ja-JP" dirty="0">
                <a:hlinkClick r:id="rId8"/>
              </a:rPr>
              <a:t> https://camp-fire.jp/faavo</a:t>
            </a:r>
            <a:r>
              <a:rPr lang="en-US" altLang="ja-JP" dirty="0"/>
              <a:t> 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 err="1"/>
              <a:t>Makuake</a:t>
            </a:r>
            <a:r>
              <a:rPr kumimoji="1" lang="ja-JP" altLang="en-US" dirty="0"/>
              <a:t>　</a:t>
            </a:r>
            <a:r>
              <a:rPr lang="en-US" altLang="ja-JP" dirty="0">
                <a:hlinkClick r:id="rId9"/>
              </a:rPr>
              <a:t> https://www.makuake.com/</a:t>
            </a:r>
            <a:r>
              <a:rPr lang="en-US" altLang="ja-JP" dirty="0"/>
              <a:t> 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Green Funding   </a:t>
            </a:r>
            <a:r>
              <a:rPr kumimoji="1" lang="en-US" altLang="ja-JP" dirty="0">
                <a:hlinkClick r:id="rId10"/>
              </a:rPr>
              <a:t>https://greenfunding.jp/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Kickstarter   </a:t>
            </a:r>
            <a:r>
              <a:rPr kumimoji="1" lang="en-US" altLang="ja-JP" dirty="0">
                <a:hlinkClick r:id="rId11"/>
              </a:rPr>
              <a:t>https://www.kickstarter.com/discover/countries/JP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A-Port   </a:t>
            </a:r>
            <a:r>
              <a:rPr kumimoji="1" lang="en-US" altLang="ja-JP" dirty="0">
                <a:hlinkClick r:id="rId12"/>
              </a:rPr>
              <a:t>https://a-port.asahi.com/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First Flight   </a:t>
            </a:r>
            <a:r>
              <a:rPr kumimoji="1" lang="en-US" altLang="ja-JP" dirty="0">
                <a:hlinkClick r:id="rId13"/>
              </a:rPr>
              <a:t>https://first-flight.sony.com/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 err="1"/>
              <a:t>Kibidango</a:t>
            </a:r>
            <a:r>
              <a:rPr kumimoji="1" lang="en-US" altLang="ja-JP" dirty="0"/>
              <a:t>   </a:t>
            </a:r>
            <a:r>
              <a:rPr kumimoji="1" lang="en-US" altLang="ja-JP" dirty="0">
                <a:hlinkClick r:id="rId14"/>
              </a:rPr>
              <a:t>https://kibidango.com/</a:t>
            </a:r>
            <a:r>
              <a:rPr kumimoji="1" lang="en-US" altLang="ja-JP" dirty="0"/>
              <a:t> 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34DF8D-02E7-4B31-9B0E-EACA928907C2}"/>
              </a:ext>
            </a:extLst>
          </p:cNvPr>
          <p:cNvSpPr txBox="1"/>
          <p:nvPr/>
        </p:nvSpPr>
        <p:spPr>
          <a:xfrm>
            <a:off x="701570" y="116632"/>
            <a:ext cx="77408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Other Information Sources for Grants, </a:t>
            </a:r>
          </a:p>
          <a:p>
            <a:r>
              <a:rPr lang="en-US" altLang="ja-JP" sz="2800" b="1" dirty="0">
                <a:solidFill>
                  <a:srgbClr val="C00000"/>
                </a:solidFill>
                <a:latin typeface="Calibri"/>
                <a:ea typeface="ＭＳ Ｐゴシック" panose="020B0600070205080204" pitchFamily="50" charset="-128"/>
                <a:cs typeface="+mj-cs"/>
              </a:rPr>
              <a:t>            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Funding Opportunities and Crowd-funding </a:t>
            </a:r>
            <a:endParaRPr lang="ja-JP" altLang="en-US" sz="1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91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F24FEA-B34F-4215-B963-85011261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800" dirty="0"/>
              <a:t>●</a:t>
            </a:r>
            <a:r>
              <a:rPr kumimoji="1" lang="en-US" altLang="ja-JP" sz="1800" b="1" dirty="0"/>
              <a:t>Platforms for Crowd-funding in Europe / </a:t>
            </a:r>
            <a:r>
              <a:rPr kumimoji="1" lang="ja-JP" altLang="en-US" sz="1800" b="1" dirty="0"/>
              <a:t>クラウドファンディング・プラットフォーム</a:t>
            </a:r>
            <a:endParaRPr kumimoji="1" lang="en-US" altLang="ja-JP" sz="1800" b="1" dirty="0"/>
          </a:p>
          <a:p>
            <a:pPr marL="0" indent="0">
              <a:buNone/>
            </a:pPr>
            <a:r>
              <a:rPr lang="ja-JP" altLang="en-US" sz="1800" b="1" dirty="0"/>
              <a:t>　</a:t>
            </a:r>
            <a:r>
              <a:rPr kumimoji="1" lang="ja-JP" altLang="en-US" sz="1800" b="1" dirty="0"/>
              <a:t>（ヨーロッパ）</a:t>
            </a:r>
            <a:endParaRPr kumimoji="1" lang="en-US" altLang="ja-JP" sz="1800" b="1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/>
              <a:t>Indiegogo   </a:t>
            </a:r>
            <a:r>
              <a:rPr kumimoji="1" lang="en-US" altLang="ja-JP" sz="1800" dirty="0">
                <a:hlinkClick r:id="rId2"/>
              </a:rPr>
              <a:t>https://www.indiegogo.com/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/>
              <a:t>Kickstarter   </a:t>
            </a:r>
            <a:r>
              <a:rPr kumimoji="1" lang="en-US" altLang="ja-JP" sz="1800" dirty="0">
                <a:hlinkClick r:id="rId3"/>
              </a:rPr>
              <a:t>https://www.kickstarter.com/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 err="1"/>
              <a:t>Gofundme</a:t>
            </a:r>
            <a:r>
              <a:rPr kumimoji="1" lang="en-US" altLang="ja-JP" sz="1800" dirty="0"/>
              <a:t>   </a:t>
            </a:r>
            <a:r>
              <a:rPr kumimoji="1" lang="en-US" altLang="ja-JP" sz="1800" dirty="0">
                <a:hlinkClick r:id="rId4"/>
              </a:rPr>
              <a:t>https://www.gofundme.com/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 err="1"/>
              <a:t>RocketHub</a:t>
            </a:r>
            <a:r>
              <a:rPr kumimoji="1" lang="en-US" altLang="ja-JP" sz="1800" dirty="0"/>
              <a:t>   </a:t>
            </a:r>
            <a:r>
              <a:rPr kumimoji="1" lang="en-US" altLang="ja-JP" sz="1800" dirty="0">
                <a:hlinkClick r:id="rId5"/>
              </a:rPr>
              <a:t>http://www.rockethub.com/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 err="1"/>
              <a:t>Mightycause</a:t>
            </a:r>
            <a:r>
              <a:rPr kumimoji="1" lang="en-US" altLang="ja-JP" sz="1800" dirty="0"/>
              <a:t> (former “</a:t>
            </a:r>
            <a:r>
              <a:rPr kumimoji="1" lang="en-US" altLang="ja-JP" sz="1800" dirty="0" err="1"/>
              <a:t>Razoo</a:t>
            </a:r>
            <a:r>
              <a:rPr lang="en-US" altLang="ja-JP" sz="1800" dirty="0"/>
              <a:t>”)</a:t>
            </a:r>
            <a:r>
              <a:rPr lang="ja-JP" altLang="en-US" sz="1800" dirty="0"/>
              <a:t>　</a:t>
            </a:r>
            <a:r>
              <a:rPr lang="en-US" altLang="ja-JP" sz="1800" dirty="0">
                <a:hlinkClick r:id="rId6"/>
              </a:rPr>
              <a:t>https://www.mightycause.com/</a:t>
            </a:r>
            <a:r>
              <a:rPr lang="ja-JP" altLang="en-US" sz="1800" dirty="0"/>
              <a:t>　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1800" dirty="0"/>
              <a:t>・</a:t>
            </a:r>
            <a:r>
              <a:rPr kumimoji="1" lang="en-US" altLang="ja-JP" sz="1800" dirty="0" err="1"/>
              <a:t>Croedrise</a:t>
            </a:r>
            <a:r>
              <a:rPr kumimoji="1" lang="en-US" altLang="ja-JP" sz="1800" dirty="0"/>
              <a:t>     </a:t>
            </a:r>
            <a:r>
              <a:rPr kumimoji="1" lang="en-US" altLang="ja-JP" sz="1800" dirty="0">
                <a:hlinkClick r:id="rId7"/>
              </a:rPr>
              <a:t>https://www.crowdrise.com/</a:t>
            </a:r>
            <a:r>
              <a:rPr kumimoji="1" lang="ja-JP" altLang="en-US" sz="1800" dirty="0"/>
              <a:t>　</a:t>
            </a:r>
            <a:endParaRPr kumimoji="1" lang="en-US" altLang="ja-JP" sz="18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7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8999" y="159653"/>
            <a:ext cx="524560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600" u="sng" dirty="0">
                <a:latin typeface="Arial Black" panose="020B0A04020102020204" pitchFamily="34" charset="0"/>
              </a:rPr>
              <a:t>1. Artist Eligible for support</a:t>
            </a:r>
            <a:endParaRPr lang="ja-JP" altLang="en-US" sz="2600" u="sng" dirty="0">
              <a:latin typeface="Arial Black" panose="020B0A040201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2078" y="705989"/>
            <a:ext cx="8002923" cy="1441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92"/>
              </a:spcAft>
            </a:pP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We support:  </a:t>
            </a:r>
          </a:p>
          <a:p>
            <a:pPr>
              <a:spcAft>
                <a:spcPts val="692"/>
              </a:spcAft>
            </a:pP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-Artist based in Japan (Any nationality)</a:t>
            </a:r>
          </a:p>
          <a:p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-Japanese artist abroad</a:t>
            </a:r>
            <a:endParaRPr lang="en-US" altLang="ja-JP" sz="1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ja-JP" sz="11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                                           </a:t>
            </a: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in the programs in European Capital of Culture (</a:t>
            </a:r>
            <a:r>
              <a:rPr lang="en-US" altLang="ja-JP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ECoC</a:t>
            </a: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2122510" y="2201302"/>
            <a:ext cx="4738398" cy="4590777"/>
            <a:chOff x="2775956" y="1915572"/>
            <a:chExt cx="6844352" cy="6631123"/>
          </a:xfrm>
        </p:grpSpPr>
        <p:pic>
          <p:nvPicPr>
            <p:cNvPr id="5" name="Picture 2" descr="「World map」の画像検索結果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4" t="25496" b="19882"/>
            <a:stretch/>
          </p:blipFill>
          <p:spPr bwMode="auto">
            <a:xfrm>
              <a:off x="2775956" y="3399894"/>
              <a:ext cx="6844352" cy="3821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右カーブ矢印 5"/>
            <p:cNvSpPr/>
            <p:nvPr/>
          </p:nvSpPr>
          <p:spPr>
            <a:xfrm rot="16772151" flipH="1" flipV="1">
              <a:off x="7286265" y="3111495"/>
              <a:ext cx="768645" cy="2233102"/>
            </a:xfrm>
            <a:prstGeom prst="curvedRightArrow">
              <a:avLst>
                <a:gd name="adj1" fmla="val 9275"/>
                <a:gd name="adj2" fmla="val 23595"/>
                <a:gd name="adj3" fmla="val 45277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6">
                <a:solidFill>
                  <a:schemeClr val="tx1"/>
                </a:solidFill>
              </a:endParaRPr>
            </a:p>
          </p:txBody>
        </p:sp>
        <p:sp>
          <p:nvSpPr>
            <p:cNvPr id="7" name="右カーブ矢印 6"/>
            <p:cNvSpPr/>
            <p:nvPr/>
          </p:nvSpPr>
          <p:spPr>
            <a:xfrm rot="16772151">
              <a:off x="4504151" y="4153484"/>
              <a:ext cx="594928" cy="2128833"/>
            </a:xfrm>
            <a:prstGeom prst="curvedRightArrow">
              <a:avLst>
                <a:gd name="adj1" fmla="val 9275"/>
                <a:gd name="adj2" fmla="val 23595"/>
                <a:gd name="adj3" fmla="val 42946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6">
                <a:solidFill>
                  <a:schemeClr val="tx1"/>
                </a:solidFill>
              </a:endParaRPr>
            </a:p>
          </p:txBody>
        </p:sp>
        <p:sp>
          <p:nvSpPr>
            <p:cNvPr id="8" name="右カーブ矢印 7"/>
            <p:cNvSpPr/>
            <p:nvPr/>
          </p:nvSpPr>
          <p:spPr>
            <a:xfrm rot="16772151">
              <a:off x="5831674" y="4815343"/>
              <a:ext cx="215695" cy="359258"/>
            </a:xfrm>
            <a:prstGeom prst="curvedRightArrow">
              <a:avLst>
                <a:gd name="adj1" fmla="val 9275"/>
                <a:gd name="adj2" fmla="val 23595"/>
                <a:gd name="adj3" fmla="val 42946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6">
                <a:solidFill>
                  <a:schemeClr val="tx1"/>
                </a:solidFill>
              </a:endParaRPr>
            </a:p>
          </p:txBody>
        </p:sp>
        <p:sp>
          <p:nvSpPr>
            <p:cNvPr id="9" name="右カーブ矢印 8"/>
            <p:cNvSpPr/>
            <p:nvPr/>
          </p:nvSpPr>
          <p:spPr>
            <a:xfrm rot="16772151" flipV="1">
              <a:off x="6290688" y="4966855"/>
              <a:ext cx="215278" cy="407891"/>
            </a:xfrm>
            <a:prstGeom prst="curvedRightArrow">
              <a:avLst>
                <a:gd name="adj1" fmla="val 9275"/>
                <a:gd name="adj2" fmla="val 23595"/>
                <a:gd name="adj3" fmla="val 42946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6">
                <a:solidFill>
                  <a:schemeClr val="tx1"/>
                </a:solidFill>
              </a:endParaRPr>
            </a:p>
          </p:txBody>
        </p:sp>
        <p:sp>
          <p:nvSpPr>
            <p:cNvPr id="10" name="右カーブ矢印 9"/>
            <p:cNvSpPr/>
            <p:nvPr/>
          </p:nvSpPr>
          <p:spPr>
            <a:xfrm rot="18280319" flipV="1">
              <a:off x="6815098" y="4732190"/>
              <a:ext cx="425847" cy="2662869"/>
            </a:xfrm>
            <a:prstGeom prst="curvedRightArrow">
              <a:avLst>
                <a:gd name="adj1" fmla="val 9275"/>
                <a:gd name="adj2" fmla="val 23595"/>
                <a:gd name="adj3" fmla="val 36788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6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>
            <a:xfrm>
              <a:off x="5900605" y="7322782"/>
              <a:ext cx="3030869" cy="1223913"/>
            </a:xfrm>
            <a:prstGeom prst="wedgeRoundRectCallout">
              <a:avLst>
                <a:gd name="adj1" fmla="val -45657"/>
                <a:gd name="adj2" fmla="val -126025"/>
                <a:gd name="adj3" fmla="val 16667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385" dirty="0">
                  <a:latin typeface="Arial Black" panose="020B0A04020102020204" pitchFamily="34" charset="0"/>
                </a:rPr>
                <a:t>Japanese artist abroad</a:t>
              </a:r>
              <a:endParaRPr lang="ja-JP" altLang="en-US" sz="1385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角丸四角形吹き出し 11"/>
            <p:cNvSpPr/>
            <p:nvPr/>
          </p:nvSpPr>
          <p:spPr>
            <a:xfrm>
              <a:off x="3739416" y="1915572"/>
              <a:ext cx="3180564" cy="1294323"/>
            </a:xfrm>
            <a:prstGeom prst="wedgeRoundRectCallout">
              <a:avLst>
                <a:gd name="adj1" fmla="val 45059"/>
                <a:gd name="adj2" fmla="val 75425"/>
                <a:gd name="adj3" fmla="val 16667"/>
              </a:avLst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385" dirty="0">
                  <a:latin typeface="Arial Black" panose="020B0A04020102020204" pitchFamily="34" charset="0"/>
                </a:rPr>
                <a:t>Artist based in JP </a:t>
              </a:r>
            </a:p>
            <a:p>
              <a:pPr algn="ctr"/>
              <a:r>
                <a:rPr lang="en-US" altLang="ja-JP" sz="1385" dirty="0">
                  <a:latin typeface="Arial Black" panose="020B0A04020102020204" pitchFamily="34" charset="0"/>
                </a:rPr>
                <a:t>(Any Nationality)</a:t>
              </a:r>
              <a:endParaRPr lang="ja-JP" altLang="en-US" sz="1385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620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5912" y="207682"/>
            <a:ext cx="509389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600" u="sng" dirty="0">
                <a:latin typeface="Arial Black" panose="020B0A04020102020204" pitchFamily="34" charset="0"/>
              </a:rPr>
              <a:t>2. Priority Order to support</a:t>
            </a:r>
            <a:endParaRPr lang="ja-JP" altLang="en-US" sz="2600" u="sng" dirty="0">
              <a:latin typeface="Arial Black" panose="020B0A04020102020204" pitchFamily="34" charset="0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029985"/>
              </p:ext>
            </p:extLst>
          </p:nvPr>
        </p:nvGraphicFramePr>
        <p:xfrm>
          <a:off x="1130299" y="1229392"/>
          <a:ext cx="7251699" cy="11652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51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26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1st Priority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ECoC</a:t>
                      </a:r>
                      <a:r>
                        <a:rPr kumimoji="1" lang="en-US" altLang="ja-JP" sz="2400" dirty="0"/>
                        <a:t> of the Year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r>
                        <a:rPr kumimoji="1" lang="en-US" altLang="ja-JP" sz="2000" dirty="0"/>
                        <a:t>-Partial support of program cost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r>
                        <a:rPr kumimoji="1" lang="en-US" altLang="ja-JP" sz="2000" dirty="0"/>
                        <a:t>-Mobility Support “Passport Program”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11772"/>
              </p:ext>
            </p:extLst>
          </p:nvPr>
        </p:nvGraphicFramePr>
        <p:xfrm>
          <a:off x="1130298" y="4352892"/>
          <a:ext cx="7251700" cy="1901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37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3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218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3rd Priority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Past </a:t>
                      </a:r>
                      <a:r>
                        <a:rPr kumimoji="1" lang="en-US" altLang="ja-JP" sz="2400" dirty="0" err="1"/>
                        <a:t>ECoC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en-US" altLang="ja-JP" sz="2000" dirty="0"/>
                        <a:t>-Small financial support for legacy programs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en-US" altLang="ja-JP" sz="2000" dirty="0"/>
                        <a:t>-Assist in expanding network in Japan</a:t>
                      </a:r>
                      <a:r>
                        <a:rPr kumimoji="1" lang="en-US" altLang="ja-JP" sz="2000" baseline="0" dirty="0"/>
                        <a:t>, past and future </a:t>
                      </a:r>
                      <a:r>
                        <a:rPr kumimoji="1" lang="en-US" altLang="ja-JP" sz="2000" baseline="0" dirty="0" err="1"/>
                        <a:t>ECoCs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latin typeface="Cambria Math" panose="02040503050406030204" pitchFamily="18" charset="0"/>
                        </a:rPr>
                        <a:t>-</a:t>
                      </a:r>
                      <a:r>
                        <a:rPr kumimoji="1" lang="en-US" altLang="ja-JP" sz="2000" dirty="0"/>
                        <a:t>Research Travel Support (</a:t>
                      </a:r>
                      <a:r>
                        <a:rPr kumimoji="1" lang="en-US" altLang="ja-JP" sz="2000" dirty="0" err="1"/>
                        <a:t>ECoC</a:t>
                      </a:r>
                      <a:r>
                        <a:rPr kumimoji="1" lang="en-US" altLang="ja-JP" sz="2000" dirty="0"/>
                        <a:t> </a:t>
                      </a:r>
                      <a:r>
                        <a:rPr kumimoji="1" lang="ja-JP" altLang="en-US" sz="2000" dirty="0"/>
                        <a:t>⇔ </a:t>
                      </a:r>
                      <a:r>
                        <a:rPr kumimoji="1" lang="en-US" altLang="ja-JP" sz="2000" dirty="0"/>
                        <a:t>Japan)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36768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-Mobility Support “Passport Program”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72516"/>
              </p:ext>
            </p:extLst>
          </p:nvPr>
        </p:nvGraphicFramePr>
        <p:xfrm>
          <a:off x="1130299" y="2607090"/>
          <a:ext cx="7251699" cy="15333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7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218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2nd Priority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Future </a:t>
                      </a:r>
                      <a:r>
                        <a:rPr kumimoji="1" lang="en-US" altLang="ja-JP" sz="2400" dirty="0" err="1"/>
                        <a:t>ECoC</a:t>
                      </a:r>
                      <a:endParaRPr kumimoji="1" lang="ja-JP" altLang="en-US" sz="2400" b="0" dirty="0">
                        <a:latin typeface="Arial Black" panose="020B0A04020102020204" pitchFamily="34" charset="0"/>
                      </a:endParaRPr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66"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en-US" altLang="ja-JP" sz="2000" dirty="0"/>
                        <a:t>-Assist in networking</a:t>
                      </a:r>
                      <a:r>
                        <a:rPr kumimoji="1" lang="en-US" altLang="ja-JP" sz="2000" baseline="0" dirty="0"/>
                        <a:t> in Japan and other cities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51">
                <a:tc gridSpan="2">
                  <a:txBody>
                    <a:bodyPr/>
                    <a:lstStyle/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-Research Travel Support (</a:t>
                      </a:r>
                      <a:r>
                        <a:rPr kumimoji="1" lang="en-US" altLang="ja-JP" sz="2000" dirty="0" err="1"/>
                        <a:t>ECoC</a:t>
                      </a:r>
                      <a:r>
                        <a:rPr kumimoji="1" lang="en-US" altLang="ja-JP" sz="2000" dirty="0"/>
                        <a:t> </a:t>
                      </a:r>
                      <a:r>
                        <a:rPr kumimoji="1" lang="ja-JP" altLang="en-US" sz="2000" dirty="0"/>
                        <a:t>⇔ </a:t>
                      </a:r>
                      <a:r>
                        <a:rPr kumimoji="1" lang="en-US" altLang="ja-JP" sz="2000" dirty="0"/>
                        <a:t>Japan)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51">
                <a:tc gridSpan="2">
                  <a:txBody>
                    <a:bodyPr/>
                    <a:lstStyle/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-Small financial support for pre-programs for </a:t>
                      </a:r>
                      <a:r>
                        <a:rPr kumimoji="1" lang="en-US" altLang="ja-JP" sz="2000" dirty="0" err="1"/>
                        <a:t>ECoC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marL="63305" marR="63305" marT="31652" marB="316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8935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624920" y="678412"/>
            <a:ext cx="4220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92"/>
              </a:spcAft>
            </a:pP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We support programs as following priority:</a:t>
            </a:r>
          </a:p>
        </p:txBody>
      </p:sp>
    </p:spTree>
    <p:extLst>
      <p:ext uri="{BB962C8B-B14F-4D97-AF65-F5344CB8AC3E}">
        <p14:creationId xmlns:p14="http://schemas.microsoft.com/office/powerpoint/2010/main" val="68504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8157" y="115205"/>
            <a:ext cx="37215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600" u="sng" dirty="0">
                <a:latin typeface="Arial Black" panose="020B0A04020102020204" pitchFamily="34" charset="0"/>
              </a:rPr>
              <a:t>3. What we support</a:t>
            </a:r>
            <a:endParaRPr lang="ja-JP" altLang="en-US" sz="2600" u="sng" dirty="0">
              <a:latin typeface="Arial Black" panose="020B0A040201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96961" y="732503"/>
            <a:ext cx="7445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92"/>
              </a:spcAft>
            </a:pP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Organizers and artist should work together from preparation to legacy phase.</a:t>
            </a:r>
            <a:b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We do not get involved in making the program contents and curation.</a:t>
            </a:r>
            <a:b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We respect </a:t>
            </a:r>
            <a:r>
              <a:rPr lang="en-US" altLang="ja-JP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ECoCs</a:t>
            </a:r>
            <a:r>
              <a:rPr lang="en-US" altLang="ja-JP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initiative and decision.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31465"/>
              </p:ext>
            </p:extLst>
          </p:nvPr>
        </p:nvGraphicFramePr>
        <p:xfrm>
          <a:off x="569500" y="3560685"/>
          <a:ext cx="8300622" cy="305268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74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6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 Phase</a:t>
                      </a:r>
                    </a:p>
                    <a:p>
                      <a:pPr algn="ctr"/>
                      <a:r>
                        <a:rPr kumimoji="1" lang="en-US" altLang="ja-JP" sz="1600" dirty="0"/>
                        <a:t>Before</a:t>
                      </a:r>
                      <a:r>
                        <a:rPr kumimoji="1" lang="en-US" altLang="ja-JP" sz="1600" baseline="0" dirty="0"/>
                        <a:t> </a:t>
                      </a:r>
                      <a:r>
                        <a:rPr kumimoji="1" lang="en-US" altLang="ja-JP" sz="1600" baseline="0" dirty="0" err="1"/>
                        <a:t>ECoC</a:t>
                      </a:r>
                      <a:endParaRPr kumimoji="1" lang="ja-JP" altLang="en-US" sz="1600" dirty="0"/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err="1"/>
                        <a:t>ECoC</a:t>
                      </a:r>
                      <a:r>
                        <a:rPr kumimoji="1" lang="en-US" altLang="ja-JP" sz="1600" dirty="0"/>
                        <a:t> of the Year</a:t>
                      </a:r>
                      <a:endParaRPr kumimoji="1" lang="ja-JP" altLang="en-US" sz="1600" dirty="0"/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Legacy</a:t>
                      </a:r>
                      <a:r>
                        <a:rPr kumimoji="1" lang="en-US" altLang="ja-JP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Phase</a:t>
                      </a:r>
                      <a:endParaRPr kumimoji="1" lang="en-US" altLang="ja-JP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1" lang="en-US" altLang="ja-JP" sz="1600" dirty="0"/>
                        <a:t>After </a:t>
                      </a:r>
                      <a:r>
                        <a:rPr kumimoji="1" lang="en-US" altLang="ja-JP" sz="1600" dirty="0" err="1"/>
                        <a:t>ECoC</a:t>
                      </a:r>
                      <a:endParaRPr kumimoji="1" lang="ja-JP" altLang="en-US" sz="1600" dirty="0"/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981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dirty="0"/>
                        <a:t>Research</a:t>
                      </a:r>
                      <a:r>
                        <a:rPr kumimoji="1" lang="en-US" altLang="ja-JP" sz="1600" baseline="0" dirty="0"/>
                        <a:t> Travel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aseline="0" dirty="0"/>
                        <a:t>     -Networking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600" baseline="0" dirty="0"/>
                        <a:t>     -Get direct contact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/>
                        <a:t>Presentation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kumimoji="1" lang="ja-JP" altLang="en-US" sz="1600" dirty="0"/>
                    </a:p>
                    <a:p>
                      <a:pPr algn="l"/>
                      <a:endParaRPr kumimoji="1" lang="ja-JP" altLang="en-US" sz="12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/>
                        <a:t>Official program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/>
                        <a:t>Non labeled program</a:t>
                      </a:r>
                      <a:br>
                        <a:rPr kumimoji="1" lang="en-US" altLang="ja-JP" sz="1600" baseline="0" dirty="0"/>
                      </a:br>
                      <a:endParaRPr kumimoji="1" lang="en-US" altLang="ja-JP" sz="1600" baseline="0" dirty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/>
                        <a:t>Passport Program</a:t>
                      </a:r>
                      <a:endParaRPr kumimoji="1" lang="ja-JP" altLang="en-US" sz="1600" dirty="0"/>
                    </a:p>
                  </a:txBody>
                  <a:tcPr marL="63305" marR="63305" marT="31652" marB="31652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dirty="0">
                          <a:latin typeface="+mn-lt"/>
                        </a:rPr>
                        <a:t>Continued program</a:t>
                      </a:r>
                      <a:endParaRPr kumimoji="1" lang="en-US" altLang="ja-JP" sz="1600" baseline="0" dirty="0">
                        <a:latin typeface="+mn-lt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>
                        <a:latin typeface="+mn-lt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>
                          <a:latin typeface="+mn-lt"/>
                        </a:rPr>
                        <a:t>Developed program 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>
                        <a:latin typeface="+mn-lt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>
                          <a:latin typeface="+mn-lt"/>
                        </a:rPr>
                        <a:t>Derived program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>
                        <a:latin typeface="+mn-lt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>
                          <a:latin typeface="+mn-lt"/>
                        </a:rPr>
                        <a:t>Passport Program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endParaRPr kumimoji="1" lang="en-US" altLang="ja-JP" sz="1600" baseline="0" dirty="0">
                        <a:latin typeface="+mn-lt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en-US" altLang="ja-JP" sz="1600" baseline="0" dirty="0">
                          <a:latin typeface="+mn-lt"/>
                        </a:rPr>
                        <a:t>Research Travel </a:t>
                      </a:r>
                    </a:p>
                    <a:p>
                      <a:pPr algn="l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>
            <a:off x="3143734" y="3619900"/>
            <a:ext cx="3152154" cy="358275"/>
            <a:chOff x="2305301" y="5492877"/>
            <a:chExt cx="2215357" cy="193812"/>
          </a:xfrm>
        </p:grpSpPr>
        <p:sp>
          <p:nvSpPr>
            <p:cNvPr id="6" name="右矢印 5"/>
            <p:cNvSpPr/>
            <p:nvPr/>
          </p:nvSpPr>
          <p:spPr>
            <a:xfrm>
              <a:off x="2305301" y="5492877"/>
              <a:ext cx="317409" cy="193812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46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4203249" y="5492877"/>
              <a:ext cx="317409" cy="193812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46" dirty="0"/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535C372A-CF74-49AD-99F0-55FAABA10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355" y="2023697"/>
            <a:ext cx="1241579" cy="1241579"/>
          </a:xfrm>
          <a:prstGeom prst="rect">
            <a:avLst/>
          </a:prstGeom>
        </p:spPr>
      </p:pic>
      <p:pic>
        <p:nvPicPr>
          <p:cNvPr id="11" name="Picture 8" descr="関連画像">
            <a:extLst>
              <a:ext uri="{FF2B5EF4-FFF2-40B4-BE49-F238E27FC236}">
                <a16:creationId xmlns:a16="http://schemas.microsoft.com/office/drawing/2014/main" id="{02CA80F3-C4E6-434A-9995-C1D4BD7E5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744" y="1839745"/>
            <a:ext cx="2218512" cy="166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関連画像">
            <a:extLst>
              <a:ext uri="{FF2B5EF4-FFF2-40B4-BE49-F238E27FC236}">
                <a16:creationId xmlns:a16="http://schemas.microsoft.com/office/drawing/2014/main" id="{C087EF26-AAAA-416C-934D-9535FFC0D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066" y="1813614"/>
            <a:ext cx="2218512" cy="166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44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5912" y="285992"/>
            <a:ext cx="20762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600" u="sng" dirty="0">
                <a:latin typeface="Arial Black" panose="020B0A04020102020204" pitchFamily="34" charset="0"/>
              </a:rPr>
              <a:t>4. Funding</a:t>
            </a:r>
            <a:endParaRPr lang="ja-JP" altLang="en-US" sz="2600" u="sng" dirty="0">
              <a:latin typeface="Arial Black" panose="020B0A040201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3682" y="725366"/>
            <a:ext cx="81408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To encourage sustainable project and long lasting relationship, we require organizers and artists to have multiple self fund-raising effort for the application of our support.  Organizers and artists that we have supported made a lot of effort to fund-raising, using public and private subsidies or crowd funding campaigns. Please see the Annex 1 for some example of public grant in Japan in the past program.</a:t>
            </a:r>
          </a:p>
          <a:p>
            <a:pPr algn="just"/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    This is the reason that we can support more and more programs in </a:t>
            </a:r>
            <a:r>
              <a:rPr lang="en-US" altLang="ja-JP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ECoCs</a:t>
            </a:r>
            <a:r>
              <a:rPr lang="en-US" altLang="ja-JP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in recent years and we encourage each projects to develop in the future.</a:t>
            </a:r>
            <a:endParaRPr lang="ja-JP" altLang="en-US" sz="14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B9897EE-CBCB-417A-B399-D5DFDD8312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82" y="2415998"/>
            <a:ext cx="7530998" cy="4236186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156090" y="5679782"/>
            <a:ext cx="2074042" cy="826284"/>
            <a:chOff x="3656319" y="4511509"/>
            <a:chExt cx="2995839" cy="1193522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3656319" y="4511509"/>
              <a:ext cx="2777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u="sng" dirty="0"/>
                <a:t>Artist Funding: </a:t>
              </a:r>
              <a:endParaRPr lang="ja-JP" altLang="en-US" sz="1200" u="sng" dirty="0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4192917" y="4871469"/>
              <a:ext cx="2459241" cy="833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050" dirty="0"/>
                <a:t>-Governmental subsidy</a:t>
              </a:r>
            </a:p>
            <a:p>
              <a:r>
                <a:rPr lang="en-US" altLang="ja-JP" sz="1050" dirty="0"/>
                <a:t>-Private foundation subsidy</a:t>
              </a:r>
            </a:p>
            <a:p>
              <a:r>
                <a:rPr lang="en-US" altLang="ja-JP" sz="1050" dirty="0"/>
                <a:t>-Crowd funding</a:t>
              </a:r>
              <a:r>
                <a:rPr lang="ja-JP" altLang="en-US" sz="1050" dirty="0"/>
                <a:t>　</a:t>
              </a:r>
              <a:r>
                <a:rPr lang="en-US" altLang="ja-JP" sz="1050" dirty="0"/>
                <a:t>etc.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831700" y="5679782"/>
            <a:ext cx="1611018" cy="994399"/>
            <a:chOff x="345932" y="4517622"/>
            <a:chExt cx="2327027" cy="1436353"/>
          </a:xfrm>
        </p:grpSpPr>
        <p:sp>
          <p:nvSpPr>
            <p:cNvPr id="47" name="正方形/長方形 46"/>
            <p:cNvSpPr/>
            <p:nvPr/>
          </p:nvSpPr>
          <p:spPr>
            <a:xfrm>
              <a:off x="345932" y="4887017"/>
              <a:ext cx="2181652" cy="10669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050" dirty="0"/>
                <a:t>-Governmental subsidy</a:t>
              </a:r>
            </a:p>
            <a:p>
              <a:r>
                <a:rPr lang="en-US" altLang="ja-JP" sz="1050" dirty="0"/>
                <a:t>-Regional subsidy</a:t>
              </a:r>
            </a:p>
            <a:p>
              <a:r>
                <a:rPr lang="en-US" altLang="ja-JP" sz="1050" dirty="0"/>
                <a:t>-Local subsidy</a:t>
              </a:r>
            </a:p>
            <a:p>
              <a:r>
                <a:rPr lang="en-US" altLang="ja-JP" sz="1050" dirty="0"/>
                <a:t>-Crowd funding</a:t>
              </a:r>
              <a:r>
                <a:rPr lang="ja-JP" altLang="en-US" sz="1050" dirty="0"/>
                <a:t>　</a:t>
              </a:r>
              <a:r>
                <a:rPr lang="en-US" altLang="ja-JP" sz="1050" dirty="0"/>
                <a:t>etc.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345932" y="4517622"/>
              <a:ext cx="2327027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u="sng" dirty="0" err="1"/>
                <a:t>ECoC</a:t>
              </a:r>
              <a:r>
                <a:rPr lang="en-US" altLang="ja-JP" sz="1200" u="sng" dirty="0"/>
                <a:t> &amp; Local organizer</a:t>
              </a:r>
              <a:endParaRPr lang="ja-JP" altLang="en-US" sz="1200" u="sng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646008" y="2192117"/>
            <a:ext cx="5851984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</a:rPr>
              <a:t>Collaboration Funding is very important!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6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Information</a:t>
            </a:r>
            <a:br>
              <a:rPr lang="en-US" altLang="ja-JP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altLang="ja-JP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You can find the following information on following pages</a:t>
            </a:r>
            <a:endParaRPr kumimoji="1" lang="ja-JP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Possible Application to Grants </a:t>
            </a:r>
            <a:br>
              <a:rPr lang="en-US" altLang="ja-JP" dirty="0"/>
            </a:br>
            <a:r>
              <a:rPr lang="en-US" altLang="ja-JP" dirty="0"/>
              <a:t>from European Side </a:t>
            </a:r>
          </a:p>
          <a:p>
            <a:r>
              <a:rPr lang="en-US" altLang="ja-JP" dirty="0"/>
              <a:t>Possible Application to Public Grants </a:t>
            </a:r>
            <a:br>
              <a:rPr lang="en-US" altLang="ja-JP" dirty="0"/>
            </a:br>
            <a:r>
              <a:rPr lang="en-US" altLang="ja-JP" dirty="0"/>
              <a:t>in Japan</a:t>
            </a:r>
          </a:p>
          <a:p>
            <a:r>
              <a:rPr lang="en-US" altLang="ja-JP" dirty="0"/>
              <a:t>Possible Application to Private Grants </a:t>
            </a:r>
            <a:br>
              <a:rPr lang="en-US" altLang="ja-JP" dirty="0"/>
            </a:br>
            <a:r>
              <a:rPr lang="en-US" altLang="ja-JP" dirty="0"/>
              <a:t>in Japan</a:t>
            </a:r>
          </a:p>
          <a:p>
            <a:r>
              <a:rPr lang="en-US" altLang="ja-JP" dirty="0"/>
              <a:t>Other Information Sources for Grants, </a:t>
            </a:r>
          </a:p>
          <a:p>
            <a:r>
              <a:rPr lang="en-US" altLang="ja-JP" dirty="0"/>
              <a:t>Funding Opportunities and Crowd-funding</a:t>
            </a:r>
            <a:br>
              <a:rPr lang="en-US" altLang="ja-JP" dirty="0"/>
            </a:b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25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7441F3-F8F5-47FB-9FD8-FE12621EA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85392"/>
            <a:ext cx="8784976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sl-SI" altLang="ja-JP" sz="2400" b="1" dirty="0">
                <a:solidFill>
                  <a:srgbClr val="0070C0"/>
                </a:solidFill>
              </a:rPr>
              <a:t>Japan Foundation</a:t>
            </a:r>
            <a:endParaRPr lang="en-US" altLang="ja-JP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　　</a:t>
            </a:r>
            <a:r>
              <a:rPr kumimoji="1" lang="en-US" altLang="ja-JP" sz="2000" dirty="0"/>
              <a:t>Program Guidelines (General): </a:t>
            </a:r>
            <a:r>
              <a:rPr lang="en-US" altLang="ja-JP" sz="2000" dirty="0">
                <a:hlinkClick r:id="rId2"/>
              </a:rPr>
              <a:t>https://www.jpf.go.jp/e/program/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400" b="1" i="0" dirty="0">
              <a:effectLst/>
            </a:endParaRPr>
          </a:p>
          <a:p>
            <a:pPr marL="0" indent="0">
              <a:buNone/>
            </a:pPr>
            <a:r>
              <a:rPr lang="ja-JP" altLang="en-US" sz="2000" b="1" i="0" dirty="0">
                <a:effectLst/>
              </a:rPr>
              <a:t>　  </a:t>
            </a:r>
            <a:r>
              <a:rPr lang="en-US" altLang="ja-JP" sz="2000" b="1" i="0" dirty="0">
                <a:effectLst/>
              </a:rPr>
              <a:t> Grant </a:t>
            </a:r>
            <a:r>
              <a:rPr lang="en-US" altLang="ja-JP" sz="2000" b="1" dirty="0"/>
              <a:t>Programs within “</a:t>
            </a:r>
            <a:r>
              <a:rPr lang="en-US" altLang="ja-JP" sz="2000" b="1" i="0" dirty="0">
                <a:effectLst/>
              </a:rPr>
              <a:t>Arts and Cultural Exchange [Culture]”</a:t>
            </a:r>
            <a:r>
              <a:rPr lang="en-US" altLang="ja-JP" sz="2000" b="1" dirty="0"/>
              <a:t>:</a:t>
            </a:r>
            <a:br>
              <a:rPr lang="en-US" altLang="ja-JP" sz="2000" b="1" dirty="0"/>
            </a:br>
            <a:r>
              <a:rPr lang="en-US" altLang="ja-JP" sz="2000" b="1" dirty="0"/>
              <a:t>       </a:t>
            </a:r>
            <a:r>
              <a:rPr lang="en-US" altLang="ja-JP" sz="2000" i="0" dirty="0">
                <a:effectLst/>
                <a:hlinkClick r:id="rId3"/>
              </a:rPr>
              <a:t>https://www.jpf.go.jp/e/program/culture.html</a:t>
            </a:r>
            <a:r>
              <a:rPr lang="en-US" altLang="ja-JP" sz="2000" b="1" i="0" dirty="0">
                <a:effectLst/>
              </a:rPr>
              <a:t> </a:t>
            </a:r>
          </a:p>
          <a:p>
            <a:pPr lvl="1"/>
            <a:r>
              <a:rPr lang="en-US" altLang="ja-JP" sz="1400" i="0" dirty="0">
                <a:effectLst/>
              </a:rPr>
              <a:t>Performing Arts Japan (PAJ) Program</a:t>
            </a:r>
          </a:p>
          <a:p>
            <a:pPr lvl="1"/>
            <a:r>
              <a:rPr lang="en-US" altLang="ja-JP" sz="1400" i="0" dirty="0">
                <a:effectLst/>
              </a:rPr>
              <a:t>Exhibitions Abroad Support Program</a:t>
            </a:r>
          </a:p>
          <a:p>
            <a:pPr lvl="1"/>
            <a:r>
              <a:rPr kumimoji="1" lang="en-US" altLang="ja-JP" sz="1400" dirty="0"/>
              <a:t>Support Program for Translation and Publication on Japan</a:t>
            </a:r>
          </a:p>
          <a:p>
            <a:endParaRPr kumimoji="1" lang="en-US" altLang="ja-JP" sz="1800" b="1" dirty="0"/>
          </a:p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sz="2400" b="1" dirty="0">
                <a:solidFill>
                  <a:srgbClr val="0070C0"/>
                </a:solidFill>
              </a:rPr>
              <a:t>The Japan World Exposition 1970 Commemorative Fund</a:t>
            </a:r>
          </a:p>
          <a:p>
            <a:pPr marL="0" indent="0">
              <a:buNone/>
            </a:pPr>
            <a:r>
              <a:rPr kumimoji="1" lang="en-US" altLang="ja-JP" sz="2000" dirty="0"/>
              <a:t>       Information on Invitation for Application:</a:t>
            </a:r>
            <a:br>
              <a:rPr kumimoji="1" lang="en-US" altLang="ja-JP" sz="2000" dirty="0"/>
            </a:br>
            <a:r>
              <a:rPr kumimoji="1" lang="en-US" altLang="ja-JP" sz="2000" dirty="0"/>
              <a:t>       </a:t>
            </a:r>
            <a:r>
              <a:rPr kumimoji="1" lang="en-US" altLang="ja-JP" sz="2000" dirty="0">
                <a:hlinkClick r:id="rId4"/>
              </a:rPr>
              <a:t>https://www.osaka21.or.jp/jecfund/english/information/</a:t>
            </a:r>
            <a:r>
              <a:rPr kumimoji="1" lang="en-US" altLang="ja-JP" sz="2000" dirty="0"/>
              <a:t> </a:t>
            </a:r>
          </a:p>
          <a:p>
            <a:pPr marL="0" indent="0">
              <a:buNone/>
            </a:pPr>
            <a:r>
              <a:rPr lang="en-US" altLang="ja-JP" sz="1700" dirty="0"/>
              <a:t>      </a:t>
            </a:r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*Eligibility: Projects contributing to international understanding</a:t>
            </a:r>
          </a:p>
          <a:p>
            <a:pPr lvl="1">
              <a:buAutoNum type="arabicParenBoth"/>
            </a:pPr>
            <a:r>
              <a:rPr lang="en-US" altLang="ja-JP" sz="1200" dirty="0"/>
              <a:t>Projects contributing to international cultural exchange and enhancement of international goodwill</a:t>
            </a:r>
          </a:p>
          <a:p>
            <a:pPr lvl="1">
              <a:buAutoNum type="arabicParenBoth"/>
            </a:pPr>
            <a:r>
              <a:rPr lang="en-US" altLang="ja-JP" sz="1200" dirty="0"/>
              <a:t>International projects in the fields of education and academic study</a:t>
            </a:r>
            <a:endParaRPr kumimoji="1" lang="en-US" altLang="ja-JP" sz="1200" dirty="0"/>
          </a:p>
          <a:p>
            <a:endParaRPr kumimoji="1" lang="en-US" altLang="ja-JP" sz="2000" b="1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CB8C20B3-F033-4D31-9F1C-36752235D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577"/>
            <a:ext cx="915536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</a:rPr>
              <a:t>Possible Application to Grants 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en-US" altLang="ja-JP" sz="3100" b="1" dirty="0">
                <a:solidFill>
                  <a:schemeClr val="bg1"/>
                </a:solidFill>
              </a:rPr>
              <a:t>from European Side </a:t>
            </a:r>
            <a:br>
              <a:rPr lang="en-US" altLang="ja-JP" sz="4000" dirty="0">
                <a:solidFill>
                  <a:schemeClr val="bg1"/>
                </a:solidFill>
              </a:rPr>
            </a:br>
            <a:r>
              <a:rPr lang="en-US" altLang="ja-JP" sz="1800" dirty="0">
                <a:solidFill>
                  <a:schemeClr val="bg1"/>
                </a:solidFill>
              </a:rPr>
              <a:t>*Check the websites for the latest information 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2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8A0172-D272-4612-850F-C49ED4BA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41345"/>
            <a:ext cx="8712968" cy="63087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sz="2400" b="1" dirty="0">
                <a:solidFill>
                  <a:srgbClr val="0070C0"/>
                </a:solidFill>
              </a:rPr>
              <a:t>The Nippon Foundation </a:t>
            </a:r>
          </a:p>
          <a:p>
            <a:pPr marL="0" indent="0">
              <a:buNone/>
            </a:pPr>
            <a:r>
              <a:rPr kumimoji="1" lang="en-US" altLang="ja-JP" sz="2000" dirty="0"/>
              <a:t>      Regardin</a:t>
            </a:r>
            <a:r>
              <a:rPr lang="en-US" altLang="ja-JP" sz="2000" dirty="0"/>
              <a:t>g detailed information about grant programs, please directly contact </a:t>
            </a:r>
            <a:br>
              <a:rPr lang="en-US" altLang="ja-JP" sz="2000" dirty="0"/>
            </a:br>
            <a:r>
              <a:rPr lang="en-US" altLang="ja-JP" sz="2000" dirty="0"/>
              <a:t>      the foundation via e-mails. </a:t>
            </a:r>
          </a:p>
          <a:p>
            <a:pPr marL="0" indent="0">
              <a:buNone/>
            </a:pPr>
            <a:r>
              <a:rPr kumimoji="1" lang="ja-JP" altLang="en-US" sz="2000" dirty="0"/>
              <a:t>　　</a:t>
            </a:r>
            <a:r>
              <a:rPr kumimoji="1" lang="en-US" altLang="ja-JP" sz="2000" dirty="0"/>
              <a:t>Contact address is available here: </a:t>
            </a:r>
            <a:br>
              <a:rPr kumimoji="1" lang="en-US" altLang="ja-JP" sz="2000" dirty="0"/>
            </a:br>
            <a:r>
              <a:rPr kumimoji="1" lang="ja-JP" altLang="en-US" sz="2000" dirty="0"/>
              <a:t>　　</a:t>
            </a:r>
            <a:r>
              <a:rPr lang="en-US" altLang="ja-JP" sz="2000" dirty="0">
                <a:hlinkClick r:id="rId2"/>
              </a:rPr>
              <a:t>https://www.nippon-foundation.or.jp/en/contact</a:t>
            </a:r>
            <a:endParaRPr lang="en-US" altLang="ja-JP" sz="2000" dirty="0"/>
          </a:p>
          <a:p>
            <a:endParaRPr lang="en-US" altLang="ja-JP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07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9AC36A-C5EE-4DC3-A689-FE614A2F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Possible Application to Public Grants </a:t>
            </a:r>
            <a:b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</a:br>
            <a:r>
              <a:rPr kumimoji="1" lang="en-US" altLang="ja-JP" sz="3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in Japan</a:t>
            </a:r>
            <a:b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</a:b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*Check the websites for the latest information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1A14E3-7E6B-4344-90C6-B315C3139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kumimoji="1" lang="en-US" altLang="ja-JP" sz="2600" b="1" dirty="0">
                <a:solidFill>
                  <a:srgbClr val="0070C0"/>
                </a:solidFill>
              </a:rPr>
              <a:t>Japan Arts Council</a:t>
            </a:r>
            <a:r>
              <a:rPr lang="ja-JP" altLang="en-US" sz="2600" b="1" dirty="0">
                <a:solidFill>
                  <a:srgbClr val="0070C0"/>
                </a:solidFill>
              </a:rPr>
              <a:t> </a:t>
            </a:r>
            <a:r>
              <a:rPr lang="en-US" altLang="ja-JP" sz="2600" b="1" dirty="0">
                <a:solidFill>
                  <a:srgbClr val="0070C0"/>
                </a:solidFill>
              </a:rPr>
              <a:t>/ </a:t>
            </a:r>
            <a:r>
              <a:rPr lang="ja-JP" altLang="en-US" sz="2600" b="1" dirty="0">
                <a:solidFill>
                  <a:srgbClr val="0070C0"/>
                </a:solidFill>
              </a:rPr>
              <a:t>独立行政法人 </a:t>
            </a:r>
            <a:r>
              <a:rPr kumimoji="1" lang="ja-JP" altLang="en-US" sz="2600" b="1" dirty="0">
                <a:solidFill>
                  <a:srgbClr val="0070C0"/>
                </a:solidFill>
              </a:rPr>
              <a:t>日本芸術文化振興会</a:t>
            </a:r>
            <a:endParaRPr kumimoji="1" lang="en-US" altLang="ja-JP" sz="2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ja-JP" sz="2000" dirty="0"/>
              <a:t>      </a:t>
            </a:r>
            <a:r>
              <a:rPr lang="en-US" altLang="ja-JP" sz="2000" b="1" dirty="0"/>
              <a:t>Support Program for International Exchanges in Arts and Culture</a:t>
            </a:r>
            <a:r>
              <a:rPr lang="ja-JP" altLang="en-US" sz="2000" b="1" dirty="0"/>
              <a:t>　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国際芸術交流支援事業</a:t>
            </a:r>
            <a:br>
              <a:rPr lang="en-US" altLang="ja-JP" sz="2000" dirty="0"/>
            </a:br>
            <a:r>
              <a:rPr lang="ja-JP" altLang="en-US" sz="2000" dirty="0"/>
              <a:t>　　</a:t>
            </a:r>
            <a:r>
              <a:rPr lang="en-US" altLang="ja-JP" sz="1800" dirty="0">
                <a:hlinkClick r:id="rId2"/>
              </a:rPr>
              <a:t>https://www.ntj.jac.go.jp/kikin/grant.html</a:t>
            </a:r>
            <a:r>
              <a:rPr lang="ja-JP" altLang="en-US" sz="1800" dirty="0"/>
              <a:t>　</a:t>
            </a:r>
            <a:r>
              <a:rPr lang="en-US" altLang="ja-JP" sz="1800" dirty="0"/>
              <a:t>(in Japanese)</a:t>
            </a:r>
          </a:p>
          <a:p>
            <a:pPr marL="0" indent="0">
              <a:buNone/>
            </a:pPr>
            <a:r>
              <a:rPr lang="ja-JP" altLang="en-US" sz="1800" dirty="0"/>
              <a:t>・　</a:t>
            </a:r>
            <a:r>
              <a:rPr lang="en-US" altLang="ja-JP" sz="1800" dirty="0"/>
              <a:t>Performances in Other Nations</a:t>
            </a:r>
            <a:r>
              <a:rPr lang="ja-JP" altLang="en-US" sz="1800" dirty="0"/>
              <a:t> </a:t>
            </a:r>
            <a:r>
              <a:rPr lang="en-US" altLang="ja-JP" sz="1800" dirty="0"/>
              <a:t>/</a:t>
            </a:r>
            <a:r>
              <a:rPr lang="ja-JP" altLang="en-US" sz="1800" dirty="0"/>
              <a:t> 海外公演</a:t>
            </a:r>
            <a:endParaRPr lang="en-US" altLang="ja-JP" sz="1800" dirty="0"/>
          </a:p>
          <a:p>
            <a:r>
              <a:rPr lang="en-US" altLang="ja-JP" sz="1800" dirty="0"/>
              <a:t>International Collaborative Creations &amp; Performances / </a:t>
            </a:r>
            <a:r>
              <a:rPr lang="ja-JP" altLang="en-US" sz="1800" dirty="0"/>
              <a:t>国際共同制作公演</a:t>
            </a:r>
            <a:endParaRPr lang="en-US" altLang="ja-JP" sz="1800" dirty="0"/>
          </a:p>
          <a:p>
            <a:r>
              <a:rPr lang="en-US" altLang="ja-JP" sz="1800" dirty="0"/>
              <a:t>International Festivals / </a:t>
            </a:r>
            <a:r>
              <a:rPr lang="ja-JP" altLang="en-US" sz="1800" dirty="0"/>
              <a:t>国際フェスティバル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600" b="1" dirty="0">
                <a:solidFill>
                  <a:srgbClr val="0070C0"/>
                </a:solidFill>
              </a:rPr>
              <a:t>Agency for Cultural Affairs</a:t>
            </a:r>
            <a:r>
              <a:rPr lang="ja-JP" altLang="en-US" sz="2600" b="1" dirty="0">
                <a:solidFill>
                  <a:srgbClr val="0070C0"/>
                </a:solidFill>
              </a:rPr>
              <a:t> </a:t>
            </a:r>
            <a:r>
              <a:rPr lang="en-US" altLang="ja-JP" sz="2600" b="1" dirty="0">
                <a:solidFill>
                  <a:srgbClr val="0070C0"/>
                </a:solidFill>
              </a:rPr>
              <a:t>/</a:t>
            </a:r>
            <a:r>
              <a:rPr lang="ja-JP" altLang="en-US" sz="2600" b="1" dirty="0">
                <a:solidFill>
                  <a:srgbClr val="0070C0"/>
                </a:solidFill>
              </a:rPr>
              <a:t> 文化庁</a:t>
            </a:r>
            <a:endParaRPr lang="en-US" altLang="ja-JP" sz="2600" b="1" dirty="0">
              <a:solidFill>
                <a:srgbClr val="0070C0"/>
              </a:solidFill>
            </a:endParaRPr>
          </a:p>
          <a:p>
            <a:r>
              <a:rPr lang="en-US" altLang="ja-JP" sz="1800" dirty="0"/>
              <a:t>Grant for introducing contemporary arts to overseas, for groups and</a:t>
            </a:r>
            <a:r>
              <a:rPr lang="ja-JP" altLang="en-US" sz="1800" dirty="0"/>
              <a:t> </a:t>
            </a:r>
            <a:r>
              <a:rPr lang="en-US" altLang="ja-JP" sz="1800" dirty="0"/>
              <a:t>organizations </a:t>
            </a:r>
          </a:p>
          <a:p>
            <a:pPr marL="0" indent="0">
              <a:buNone/>
            </a:pPr>
            <a:r>
              <a:rPr lang="ja-JP" altLang="en-US" sz="1800" dirty="0"/>
              <a:t>       優れた現代美術の国際発信推進事業の募集（団体・法人向け）</a:t>
            </a:r>
            <a:br>
              <a:rPr lang="en-US" altLang="ja-JP" sz="1800" dirty="0"/>
            </a:br>
            <a:r>
              <a:rPr lang="ja-JP" altLang="en-US" sz="1800" dirty="0"/>
              <a:t>　　  </a:t>
            </a:r>
            <a:r>
              <a:rPr lang="en-US" altLang="ja-JP" sz="1800" dirty="0">
                <a:hlinkClick r:id="rId3"/>
              </a:rPr>
              <a:t>https://www.bunka.go.jp/seisaku/geijutsubunka/kokusai/kaigaihasshin/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r>
              <a:rPr lang="en-US" altLang="ja-JP" sz="1800" dirty="0"/>
              <a:t>Japanese Literature Publishing Project / </a:t>
            </a:r>
            <a:r>
              <a:rPr lang="ja-JP" altLang="en-US" sz="1800" dirty="0"/>
              <a:t>現代日本文学の翻訳・普及事業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 </a:t>
            </a:r>
            <a:r>
              <a:rPr lang="en-US" altLang="ja-JP" sz="1800" dirty="0">
                <a:hlinkClick r:id="rId4"/>
              </a:rPr>
              <a:t>https://www.bunka.go.jp/seisaku/geijutsubunka/kokusai/bungaku_honyaku/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 </a:t>
            </a:r>
            <a:r>
              <a:rPr lang="en-US" altLang="ja-JP" sz="1800" dirty="0">
                <a:hlinkClick r:id="rId5"/>
              </a:rPr>
              <a:t>http://www.jlpp.go.jp/</a:t>
            </a:r>
            <a:r>
              <a:rPr lang="ja-JP" altLang="en-US" sz="1800" dirty="0"/>
              <a:t>　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671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1034</TotalTime>
  <Words>1954</Words>
  <Application>Microsoft Office PowerPoint</Application>
  <PresentationFormat>画面に合わせる (4:3)</PresentationFormat>
  <Paragraphs>228</Paragraphs>
  <Slides>17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Cambria Math</vt:lpstr>
      <vt:lpstr>Times New Roman</vt:lpstr>
      <vt:lpstr>Wingdings</vt:lpstr>
      <vt:lpstr>Office テーマ</vt:lpstr>
      <vt:lpstr> Program Support  EU-Japan Fest Support Criteria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Information You can find the following information on following pages</vt:lpstr>
      <vt:lpstr>Possible Application to Grants  from European Side  *Check the websites for the latest information </vt:lpstr>
      <vt:lpstr>PowerPoint プレゼンテーション</vt:lpstr>
      <vt:lpstr>Possible Application to Public Grants  in Japan *Check the websites for the latest information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eu-japan</dc:creator>
  <cp:lastModifiedBy>user</cp:lastModifiedBy>
  <cp:revision>191</cp:revision>
  <cp:lastPrinted>2016-12-08T02:49:40Z</cp:lastPrinted>
  <dcterms:created xsi:type="dcterms:W3CDTF">2016-11-24T02:22:10Z</dcterms:created>
  <dcterms:modified xsi:type="dcterms:W3CDTF">2022-09-01T02:37:31Z</dcterms:modified>
</cp:coreProperties>
</file>